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72" r:id="rId7"/>
    <p:sldId id="273" r:id="rId8"/>
    <p:sldId id="274" r:id="rId9"/>
    <p:sldId id="275" r:id="rId10"/>
    <p:sldId id="276" r:id="rId11"/>
    <p:sldId id="277" r:id="rId12"/>
    <p:sldId id="278" r:id="rId13"/>
    <p:sldId id="265" r:id="rId14"/>
    <p:sldId id="27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ydhlG/GIfAVTFkDDMXiM5cbJ+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54"/>
    <p:restoredTop sz="87624"/>
  </p:normalViewPr>
  <p:slideViewPr>
    <p:cSldViewPr snapToGrid="0">
      <p:cViewPr>
        <p:scale>
          <a:sx n="70" d="100"/>
          <a:sy n="70" d="100"/>
        </p:scale>
        <p:origin x="1440" y="2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f11b61ac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plot that where we can find the mu to fit in a GPD later. After fitting the GPD, we can get the value of theta and xi.</a:t>
            </a:r>
            <a:endParaRPr dirty="0"/>
          </a:p>
        </p:txBody>
      </p:sp>
      <p:sp>
        <p:nvSpPr>
          <p:cNvPr id="369" name="Google Shape;369;g24f11b61ac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4f11b61ac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see from the hill plot that the k is about 100 and the hill estimator is 2.824. That’s the value what we can prepare for the next analysis.</a:t>
            </a:r>
            <a:endParaRPr dirty="0"/>
          </a:p>
        </p:txBody>
      </p:sp>
      <p:sp>
        <p:nvSpPr>
          <p:cNvPr id="379" name="Google Shape;379;g24f11b61ac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4f11b61ac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get the var and </a:t>
            </a:r>
            <a:r>
              <a:rPr lang="en-US" dirty="0" err="1"/>
              <a:t>cvar</a:t>
            </a:r>
            <a:r>
              <a:rPr lang="en-US" dirty="0"/>
              <a:t> value of the GPD and the Hill’s Method. And the graph is to compare the two. We can see that the results of the two methods are quite close. So we can choose either one for the analysis.</a:t>
            </a:r>
            <a:endParaRPr dirty="0"/>
          </a:p>
        </p:txBody>
      </p:sp>
      <p:sp>
        <p:nvSpPr>
          <p:cNvPr id="390" name="Google Shape;390;g24f11b61ac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5e3142bd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25e3142bd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5e3142bd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25e3142bd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5e3142bd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25e3142bdb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25e3142bd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225e3142bdb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f11b61ac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our research question is How can we use Extreme value theory to understand Tesla stock performance. Why we are choosing Tesla is because we think that electric vehicles will dominate the vehicle market in 15 years. Since Tesla is the biggest EV manufacturer but the price of tesla vehicles is declining recently, that’s the reason why we are finding the performance on Tesla stocks.</a:t>
            </a:r>
            <a:endParaRPr dirty="0"/>
          </a:p>
        </p:txBody>
      </p:sp>
      <p:sp>
        <p:nvSpPr>
          <p:cNvPr id="316" name="Google Shape;316;g24f11b61ac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4d2c147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data set which obtained on Yahoo Finance. We’ve got 2517 observations since May 30</a:t>
            </a:r>
            <a:r>
              <a:rPr lang="en-US" baseline="30000" dirty="0"/>
              <a:t>th</a:t>
            </a:r>
            <a:r>
              <a:rPr lang="en-US" dirty="0"/>
              <a:t>  2013 to May 26</a:t>
            </a:r>
            <a:r>
              <a:rPr lang="en-US" baseline="30000" dirty="0"/>
              <a:t>th</a:t>
            </a:r>
            <a:r>
              <a:rPr lang="en-US" dirty="0"/>
              <a:t> 2023. We got dates, Open and close price, highest and lowest price and volume. But we’re focusing our variable on Adjusted close values.</a:t>
            </a:r>
          </a:p>
        </p:txBody>
      </p:sp>
      <p:sp>
        <p:nvSpPr>
          <p:cNvPr id="335" name="Google Shape;335;g24d2c1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4d2c1472a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graph is about the frequency of maximum negative log return. Log returns are logarithmic difference between the price of an asset at two different times. And here we use the negative log return. So one of the advantage of log return is that they are symmetric around zero. That is, </a:t>
            </a:r>
            <a:r>
              <a:rPr lang="en-US" b="0" i="0" u="none" strike="noStrike" dirty="0">
                <a:solidFill>
                  <a:srgbClr val="292929"/>
                </a:solidFill>
                <a:effectLst/>
                <a:latin typeface="source-serif-pro"/>
              </a:rPr>
              <a:t>positive and negative log returns are equally far from zero on a logarithmic scale. </a:t>
            </a:r>
            <a:r>
              <a:rPr lang="en-US" dirty="0"/>
              <a:t>After fitting the GED, we can get the mu, theta and xi.</a:t>
            </a:r>
            <a:endParaRPr dirty="0"/>
          </a:p>
        </p:txBody>
      </p:sp>
      <p:sp>
        <p:nvSpPr>
          <p:cNvPr id="346" name="Google Shape;346;g24d2c1472a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4d2c1472a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GED QQ-plot. We can see that there are no outliers, so it seems a good fit when n equals to 22.</a:t>
            </a:r>
          </a:p>
        </p:txBody>
      </p:sp>
      <p:sp>
        <p:nvSpPr>
          <p:cNvPr id="358" name="Google Shape;358;g24d2c1472a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2566568" y="2705199"/>
            <a:ext cx="5445241" cy="5469649"/>
            <a:chOff x="1813" y="0"/>
            <a:chExt cx="809173" cy="812800"/>
          </a:xfrm>
        </p:grpSpPr>
        <p:sp>
          <p:nvSpPr>
            <p:cNvPr id="85" name="Google Shape;85;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
          <p:cNvSpPr txBox="1"/>
          <p:nvPr/>
        </p:nvSpPr>
        <p:spPr>
          <a:xfrm>
            <a:off x="2005943" y="4767605"/>
            <a:ext cx="14276100" cy="2031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i="0" u="none" strike="noStrike" cap="none">
                <a:solidFill>
                  <a:srgbClr val="000000"/>
                </a:solidFill>
                <a:latin typeface="Times New Roman"/>
                <a:ea typeface="Times New Roman"/>
                <a:cs typeface="Times New Roman"/>
                <a:sym typeface="Times New Roman"/>
              </a:rPr>
              <a:t>Applying Extreme Value Theory </a:t>
            </a:r>
            <a:endParaRPr sz="66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6600" b="1" i="0" u="none" strike="noStrike" cap="none">
                <a:solidFill>
                  <a:srgbClr val="000000"/>
                </a:solidFill>
                <a:latin typeface="Times New Roman"/>
                <a:ea typeface="Times New Roman"/>
                <a:cs typeface="Times New Roman"/>
                <a:sym typeface="Times New Roman"/>
              </a:rPr>
              <a:t>to Tesla stock data</a:t>
            </a:r>
            <a:endParaRPr>
              <a:latin typeface="Times New Roman"/>
              <a:ea typeface="Times New Roman"/>
              <a:cs typeface="Times New Roman"/>
              <a:sym typeface="Times New Roman"/>
            </a:endParaRPr>
          </a:p>
        </p:txBody>
      </p:sp>
      <p:sp>
        <p:nvSpPr>
          <p:cNvPr id="88" name="Google Shape;88;p1"/>
          <p:cNvSpPr txBox="1"/>
          <p:nvPr/>
        </p:nvSpPr>
        <p:spPr>
          <a:xfrm>
            <a:off x="2834693" y="3073741"/>
            <a:ext cx="12618600" cy="831300"/>
          </a:xfrm>
          <a:prstGeom prst="rect">
            <a:avLst/>
          </a:prstGeom>
          <a:noFill/>
          <a:ln>
            <a:noFill/>
          </a:ln>
        </p:spPr>
        <p:txBody>
          <a:bodyPr spcFirstLastPara="1" wrap="square" lIns="0" tIns="0" rIns="0" bIns="0" anchor="t" anchorCtr="0">
            <a:spAutoFit/>
          </a:bodyPr>
          <a:lstStyle/>
          <a:p>
            <a:pPr marL="0" marR="0" lvl="0" indent="0" algn="ctr" rtl="0">
              <a:lnSpc>
                <a:spcPct val="250000"/>
              </a:lnSpc>
              <a:spcBef>
                <a:spcPts val="0"/>
              </a:spcBef>
              <a:spcAft>
                <a:spcPts val="0"/>
              </a:spcAft>
              <a:buNone/>
            </a:pPr>
            <a:r>
              <a:rPr lang="en-US" sz="5400" i="0" u="none" strike="noStrike" cap="none" dirty="0">
                <a:solidFill>
                  <a:srgbClr val="000000"/>
                </a:solidFill>
                <a:latin typeface="Times New Roman"/>
                <a:ea typeface="Times New Roman"/>
                <a:cs typeface="Times New Roman"/>
                <a:sym typeface="Times New Roman"/>
              </a:rPr>
              <a:t>COMP 4442: Final Project</a:t>
            </a:r>
            <a:r>
              <a:rPr lang="en-US" sz="5400" dirty="0">
                <a:latin typeface="Times New Roman"/>
                <a:ea typeface="Times New Roman"/>
                <a:cs typeface="Times New Roman"/>
                <a:sym typeface="Times New Roman"/>
              </a:rPr>
              <a:t> </a:t>
            </a:r>
            <a:r>
              <a:rPr lang="en-US" sz="5400" i="0" u="none" strike="noStrike" cap="none" dirty="0">
                <a:solidFill>
                  <a:srgbClr val="000000"/>
                </a:solidFill>
                <a:latin typeface="Times New Roman"/>
                <a:ea typeface="Times New Roman"/>
                <a:cs typeface="Times New Roman"/>
                <a:sym typeface="Times New Roman"/>
              </a:rPr>
              <a:t>Presentation</a:t>
            </a:r>
            <a:endParaRPr sz="800" dirty="0">
              <a:latin typeface="Times New Roman"/>
              <a:ea typeface="Times New Roman"/>
              <a:cs typeface="Times New Roman"/>
              <a:sym typeface="Times New Roman"/>
            </a:endParaRPr>
          </a:p>
        </p:txBody>
      </p:sp>
      <p:sp>
        <p:nvSpPr>
          <p:cNvPr id="89" name="Google Shape;89;p1"/>
          <p:cNvSpPr txBox="1"/>
          <p:nvPr/>
        </p:nvSpPr>
        <p:spPr>
          <a:xfrm>
            <a:off x="2834693" y="8373836"/>
            <a:ext cx="6423600" cy="3846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i="0" u="none" strike="noStrike" cap="none" dirty="0">
                <a:solidFill>
                  <a:srgbClr val="000000"/>
                </a:solidFill>
                <a:latin typeface="Times New Roman"/>
                <a:ea typeface="Times New Roman"/>
                <a:cs typeface="Times New Roman"/>
                <a:sym typeface="Times New Roman"/>
              </a:rPr>
              <a:t>Chia Han Lee &amp; Darina </a:t>
            </a:r>
            <a:r>
              <a:rPr lang="en-US" sz="2499" i="0" u="none" strike="noStrike" cap="none" dirty="0" err="1">
                <a:solidFill>
                  <a:srgbClr val="000000"/>
                </a:solidFill>
                <a:latin typeface="Times New Roman"/>
                <a:ea typeface="Times New Roman"/>
                <a:cs typeface="Times New Roman"/>
                <a:sym typeface="Times New Roman"/>
              </a:rPr>
              <a:t>Kamikazi</a:t>
            </a:r>
            <a:endParaRPr sz="2499"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g24f11b61acd_0_71"/>
          <p:cNvGrpSpPr/>
          <p:nvPr/>
        </p:nvGrpSpPr>
        <p:grpSpPr>
          <a:xfrm>
            <a:off x="9144000" y="-291768"/>
            <a:ext cx="9254389" cy="10725943"/>
            <a:chOff x="0" y="-38100"/>
            <a:chExt cx="2437354" cy="2824921"/>
          </a:xfrm>
        </p:grpSpPr>
        <p:sp>
          <p:nvSpPr>
            <p:cNvPr id="372" name="Google Shape;372;g24f11b61acd_0_71"/>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373" name="Google Shape;373;g24f11b61acd_0_7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g24f11b61acd_0_71"/>
          <p:cNvSpPr txBox="1"/>
          <p:nvPr/>
        </p:nvSpPr>
        <p:spPr>
          <a:xfrm>
            <a:off x="506850" y="2257300"/>
            <a:ext cx="8130300" cy="1508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900" b="1">
                <a:latin typeface="Montserrat"/>
                <a:ea typeface="Montserrat"/>
                <a:cs typeface="Montserrat"/>
                <a:sym typeface="Montserrat"/>
              </a:rPr>
              <a:t>Threshold Exceedance Based Method</a:t>
            </a:r>
            <a:endParaRPr sz="100"/>
          </a:p>
        </p:txBody>
      </p:sp>
      <p:pic>
        <p:nvPicPr>
          <p:cNvPr id="375" name="Google Shape;375;g24f11b61acd_0_71"/>
          <p:cNvPicPr preferRelativeResize="0"/>
          <p:nvPr/>
        </p:nvPicPr>
        <p:blipFill>
          <a:blip r:embed="rId3">
            <a:alphaModFix/>
          </a:blip>
          <a:stretch>
            <a:fillRect/>
          </a:stretch>
        </p:blipFill>
        <p:spPr>
          <a:xfrm>
            <a:off x="10287600" y="2284330"/>
            <a:ext cx="6967199" cy="5573744"/>
          </a:xfrm>
          <a:prstGeom prst="rect">
            <a:avLst/>
          </a:prstGeom>
          <a:noFill/>
          <a:ln>
            <a:noFill/>
          </a:ln>
        </p:spPr>
      </p:pic>
      <p:sp>
        <p:nvSpPr>
          <p:cNvPr id="376" name="Google Shape;376;g24f11b61acd_0_71"/>
          <p:cNvSpPr txBox="1"/>
          <p:nvPr/>
        </p:nvSpPr>
        <p:spPr>
          <a:xfrm>
            <a:off x="506850" y="5610775"/>
            <a:ext cx="8540400" cy="2739900"/>
          </a:xfrm>
          <a:prstGeom prst="rect">
            <a:avLst/>
          </a:prstGeom>
          <a:noFill/>
          <a:ln>
            <a:noFill/>
          </a:ln>
        </p:spPr>
        <p:txBody>
          <a:bodyPr spcFirstLastPara="1" wrap="square" lIns="91425" tIns="91425" rIns="91425" bIns="91425" anchor="t" anchorCtr="0">
            <a:spAutoFit/>
          </a:bodyPr>
          <a:lstStyle/>
          <a:p>
            <a:pPr marL="457200" lvl="0" indent="-419100" algn="l" rtl="0">
              <a:spcBef>
                <a:spcPts val="64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Fitting the Generalized Pareto Distribution (GPD)</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Chosen μ = 0.01</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θ = 0.02320922</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 0.06970571</a:t>
            </a:r>
            <a:endParaRPr sz="3000">
              <a:solidFill>
                <a:schemeClr val="dk1"/>
              </a:solidFill>
              <a:latin typeface="Times New Roman"/>
              <a:ea typeface="Times New Roman"/>
              <a:cs typeface="Times New Roman"/>
              <a:sym typeface="Times New Roman"/>
            </a:endParaRPr>
          </a:p>
          <a:p>
            <a:pPr marL="914400" lvl="0" indent="0" algn="l" rtl="0">
              <a:spcBef>
                <a:spcPts val="640"/>
              </a:spcBef>
              <a:spcAft>
                <a:spcPts val="0"/>
              </a:spcAft>
              <a:buNone/>
            </a:pP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g24f11b61acd_0_95"/>
          <p:cNvGrpSpPr/>
          <p:nvPr/>
        </p:nvGrpSpPr>
        <p:grpSpPr>
          <a:xfrm>
            <a:off x="-191351" y="-421058"/>
            <a:ext cx="9335411" cy="10984527"/>
            <a:chOff x="0" y="-38100"/>
            <a:chExt cx="2458693" cy="2893025"/>
          </a:xfrm>
        </p:grpSpPr>
        <p:sp>
          <p:nvSpPr>
            <p:cNvPr id="382" name="Google Shape;382;g24f11b61acd_0_95"/>
            <p:cNvSpPr/>
            <p:nvPr/>
          </p:nvSpPr>
          <p:spPr>
            <a:xfrm>
              <a:off x="0" y="0"/>
              <a:ext cx="2458693" cy="2854925"/>
            </a:xfrm>
            <a:custGeom>
              <a:avLst/>
              <a:gdLst/>
              <a:ahLst/>
              <a:cxnLst/>
              <a:rect l="l" t="t" r="r" b="b"/>
              <a:pathLst>
                <a:path w="2458693" h="2854925" extrusionOk="0">
                  <a:moveTo>
                    <a:pt x="0" y="0"/>
                  </a:moveTo>
                  <a:lnTo>
                    <a:pt x="2458693" y="0"/>
                  </a:lnTo>
                  <a:lnTo>
                    <a:pt x="2458693" y="2854925"/>
                  </a:lnTo>
                  <a:lnTo>
                    <a:pt x="0" y="2854925"/>
                  </a:lnTo>
                  <a:close/>
                </a:path>
              </a:pathLst>
            </a:custGeom>
            <a:solidFill>
              <a:srgbClr val="FFF6E3"/>
            </a:solidFill>
            <a:ln>
              <a:noFill/>
            </a:ln>
          </p:spPr>
        </p:sp>
        <p:sp>
          <p:nvSpPr>
            <p:cNvPr id="383" name="Google Shape;383;g24f11b61acd_0_95"/>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4" name="Google Shape;384;g24f11b61acd_0_95"/>
          <p:cNvSpPr txBox="1"/>
          <p:nvPr/>
        </p:nvSpPr>
        <p:spPr>
          <a:xfrm>
            <a:off x="1394926" y="4245426"/>
            <a:ext cx="63540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a:latin typeface="Montserrat"/>
                <a:ea typeface="Montserrat"/>
                <a:cs typeface="Montserrat"/>
                <a:sym typeface="Montserrat"/>
              </a:rPr>
              <a:t>Plot</a:t>
            </a:r>
            <a:endParaRPr/>
          </a:p>
        </p:txBody>
      </p:sp>
      <p:sp>
        <p:nvSpPr>
          <p:cNvPr id="385" name="Google Shape;385;g24f11b61acd_0_95"/>
          <p:cNvSpPr txBox="1"/>
          <p:nvPr/>
        </p:nvSpPr>
        <p:spPr>
          <a:xfrm>
            <a:off x="1394926" y="6573459"/>
            <a:ext cx="6354000" cy="985200"/>
          </a:xfrm>
          <a:prstGeom prst="rect">
            <a:avLst/>
          </a:prstGeom>
          <a:noFill/>
          <a:ln>
            <a:noFill/>
          </a:ln>
        </p:spPr>
        <p:txBody>
          <a:bodyPr spcFirstLastPara="1" wrap="square" lIns="0" tIns="0" rIns="0" bIns="0" anchor="t" anchorCtr="0">
            <a:spAutoFit/>
          </a:bodyPr>
          <a:lstStyle/>
          <a:p>
            <a:pPr marL="457200" lvl="0" indent="-368300" algn="l" rtl="0">
              <a:spcBef>
                <a:spcPts val="64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K = 100</a:t>
            </a:r>
            <a:endParaRPr sz="2200">
              <a:solidFill>
                <a:schemeClr val="dk1"/>
              </a:solidFill>
              <a:latin typeface="Times New Roman"/>
              <a:ea typeface="Times New Roman"/>
              <a:cs typeface="Times New Roman"/>
              <a:sym typeface="Times New Roman"/>
            </a:endParaRPr>
          </a:p>
          <a:p>
            <a:pPr marL="457200" lvl="0" indent="-368300" algn="l" rtl="0">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Hill Estimator = 2.824095</a:t>
            </a:r>
            <a:endParaRPr sz="2200">
              <a:latin typeface="Times New Roman"/>
              <a:ea typeface="Times New Roman"/>
              <a:cs typeface="Times New Roman"/>
              <a:sym typeface="Times New Roman"/>
            </a:endParaRPr>
          </a:p>
          <a:p>
            <a:pPr marL="0" marR="0" lvl="0" indent="0" algn="l" rtl="0">
              <a:lnSpc>
                <a:spcPct val="140000"/>
              </a:lnSpc>
              <a:spcBef>
                <a:spcPts val="0"/>
              </a:spcBef>
              <a:spcAft>
                <a:spcPts val="0"/>
              </a:spcAft>
              <a:buNone/>
            </a:pPr>
            <a:endParaRPr sz="2000">
              <a:latin typeface="Montserrat"/>
              <a:ea typeface="Montserrat"/>
              <a:cs typeface="Montserrat"/>
              <a:sym typeface="Montserrat"/>
            </a:endParaRPr>
          </a:p>
        </p:txBody>
      </p:sp>
      <p:sp>
        <p:nvSpPr>
          <p:cNvPr id="386" name="Google Shape;386;g24f11b61acd_0_95"/>
          <p:cNvSpPr txBox="1"/>
          <p:nvPr/>
        </p:nvSpPr>
        <p:spPr>
          <a:xfrm>
            <a:off x="1394926" y="3159315"/>
            <a:ext cx="6354000" cy="1539000"/>
          </a:xfrm>
          <a:prstGeom prst="rect">
            <a:avLst/>
          </a:prstGeom>
          <a:noFill/>
          <a:ln>
            <a:noFill/>
          </a:ln>
        </p:spPr>
        <p:txBody>
          <a:bodyPr spcFirstLastPara="1" wrap="square" lIns="0" tIns="0" rIns="0" bIns="0" anchor="t" anchorCtr="0">
            <a:spAutoFit/>
          </a:bodyPr>
          <a:lstStyle/>
          <a:p>
            <a:pPr marL="0" marR="0" lvl="0" indent="0" algn="l" rtl="0">
              <a:lnSpc>
                <a:spcPct val="106000"/>
              </a:lnSpc>
              <a:spcBef>
                <a:spcPts val="0"/>
              </a:spcBef>
              <a:spcAft>
                <a:spcPts val="0"/>
              </a:spcAft>
              <a:buNone/>
            </a:pPr>
            <a:r>
              <a:rPr lang="en-US" sz="9999"/>
              <a:t>Hill</a:t>
            </a:r>
            <a:endParaRPr/>
          </a:p>
        </p:txBody>
      </p:sp>
      <p:pic>
        <p:nvPicPr>
          <p:cNvPr id="387" name="Google Shape;387;g24f11b61acd_0_95"/>
          <p:cNvPicPr preferRelativeResize="0"/>
          <p:nvPr/>
        </p:nvPicPr>
        <p:blipFill>
          <a:blip r:embed="rId3">
            <a:alphaModFix/>
          </a:blip>
          <a:stretch>
            <a:fillRect/>
          </a:stretch>
        </p:blipFill>
        <p:spPr>
          <a:xfrm>
            <a:off x="9703285" y="1943100"/>
            <a:ext cx="8001000" cy="640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g24f11b61acd_0_106"/>
          <p:cNvGrpSpPr/>
          <p:nvPr/>
        </p:nvGrpSpPr>
        <p:grpSpPr>
          <a:xfrm>
            <a:off x="-325078" y="-336013"/>
            <a:ext cx="18910859" cy="5409516"/>
            <a:chOff x="0" y="-38100"/>
            <a:chExt cx="4980605" cy="1424719"/>
          </a:xfrm>
        </p:grpSpPr>
        <p:sp>
          <p:nvSpPr>
            <p:cNvPr id="393" name="Google Shape;393;g24f11b61acd_0_106"/>
            <p:cNvSpPr/>
            <p:nvPr/>
          </p:nvSpPr>
          <p:spPr>
            <a:xfrm>
              <a:off x="0" y="0"/>
              <a:ext cx="4980605" cy="1386619"/>
            </a:xfrm>
            <a:custGeom>
              <a:avLst/>
              <a:gdLst/>
              <a:ahLst/>
              <a:cxnLst/>
              <a:rect l="l" t="t" r="r" b="b"/>
              <a:pathLst>
                <a:path w="4980605" h="1386619" extrusionOk="0">
                  <a:moveTo>
                    <a:pt x="0" y="0"/>
                  </a:moveTo>
                  <a:lnTo>
                    <a:pt x="4980605" y="0"/>
                  </a:lnTo>
                  <a:lnTo>
                    <a:pt x="4980605" y="1386619"/>
                  </a:lnTo>
                  <a:lnTo>
                    <a:pt x="0" y="1386619"/>
                  </a:lnTo>
                  <a:close/>
                </a:path>
              </a:pathLst>
            </a:custGeom>
            <a:solidFill>
              <a:srgbClr val="FFF6E3"/>
            </a:solidFill>
            <a:ln>
              <a:noFill/>
            </a:ln>
          </p:spPr>
        </p:sp>
        <p:sp>
          <p:nvSpPr>
            <p:cNvPr id="394" name="Google Shape;394;g24f11b61acd_0_10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5" name="Google Shape;395;g24f11b61acd_0_106"/>
          <p:cNvSpPr txBox="1"/>
          <p:nvPr/>
        </p:nvSpPr>
        <p:spPr>
          <a:xfrm>
            <a:off x="10537786" y="1821117"/>
            <a:ext cx="6698100" cy="1807500"/>
          </a:xfrm>
          <a:prstGeom prst="rect">
            <a:avLst/>
          </a:prstGeom>
          <a:noFill/>
          <a:ln>
            <a:noFill/>
          </a:ln>
        </p:spPr>
        <p:txBody>
          <a:bodyPr spcFirstLastPara="1" wrap="square" lIns="0" tIns="0" rIns="0" bIns="0" anchor="t" anchorCtr="0">
            <a:spAutoFit/>
          </a:bodyPr>
          <a:lstStyle/>
          <a:p>
            <a:pPr marL="0" marR="0" lvl="0" indent="0" algn="ctr" rtl="0">
              <a:lnSpc>
                <a:spcPct val="106000"/>
              </a:lnSpc>
              <a:spcBef>
                <a:spcPts val="0"/>
              </a:spcBef>
              <a:spcAft>
                <a:spcPts val="0"/>
              </a:spcAft>
              <a:buNone/>
            </a:pPr>
            <a:r>
              <a:rPr lang="en-US" sz="5700" b="1">
                <a:latin typeface="Montserrat"/>
                <a:ea typeface="Montserrat"/>
                <a:cs typeface="Montserrat"/>
                <a:sym typeface="Montserrat"/>
              </a:rPr>
              <a:t>VaR &amp; CVaR Under GPD &amp; Hill</a:t>
            </a:r>
            <a:endParaRPr sz="100"/>
          </a:p>
        </p:txBody>
      </p:sp>
      <p:pic>
        <p:nvPicPr>
          <p:cNvPr id="396" name="Google Shape;396;g24f11b61acd_0_106"/>
          <p:cNvPicPr preferRelativeResize="0"/>
          <p:nvPr/>
        </p:nvPicPr>
        <p:blipFill>
          <a:blip r:embed="rId3">
            <a:alphaModFix/>
          </a:blip>
          <a:stretch>
            <a:fillRect/>
          </a:stretch>
        </p:blipFill>
        <p:spPr>
          <a:xfrm>
            <a:off x="1240575" y="5521275"/>
            <a:ext cx="7660800" cy="4281399"/>
          </a:xfrm>
          <a:prstGeom prst="rect">
            <a:avLst/>
          </a:prstGeom>
          <a:noFill/>
          <a:ln>
            <a:noFill/>
          </a:ln>
        </p:spPr>
      </p:pic>
      <p:sp>
        <p:nvSpPr>
          <p:cNvPr id="397" name="Google Shape;397;g24f11b61acd_0_106"/>
          <p:cNvSpPr txBox="1"/>
          <p:nvPr/>
        </p:nvSpPr>
        <p:spPr>
          <a:xfrm>
            <a:off x="1778648" y="1568325"/>
            <a:ext cx="4887900" cy="1416000"/>
          </a:xfrm>
          <a:prstGeom prst="rect">
            <a:avLst/>
          </a:prstGeom>
          <a:noFill/>
          <a:ln>
            <a:noFill/>
          </a:ln>
        </p:spPr>
        <p:txBody>
          <a:bodyPr spcFirstLastPara="1" wrap="square" lIns="0" tIns="0" rIns="0" bIns="0" anchor="t" anchorCtr="0">
            <a:spAutoFit/>
          </a:bodyPr>
          <a:lstStyle/>
          <a:p>
            <a:pPr marL="457200" marR="0" lvl="0" indent="-387350" algn="l" rtl="0">
              <a:lnSpc>
                <a:spcPct val="140000"/>
              </a:lnSpc>
              <a:spcBef>
                <a:spcPts val="0"/>
              </a:spcBef>
              <a:spcAft>
                <a:spcPts val="0"/>
              </a:spcAft>
              <a:buSzPts val="2500"/>
              <a:buFont typeface="Montserrat"/>
              <a:buChar char="●"/>
            </a:pPr>
            <a:r>
              <a:rPr lang="en-US" sz="2500">
                <a:latin typeface="Montserrat"/>
                <a:ea typeface="Montserrat"/>
                <a:cs typeface="Montserrat"/>
                <a:sym typeface="Montserrat"/>
              </a:rPr>
              <a:t>GPD</a:t>
            </a:r>
            <a:r>
              <a:rPr lang="en-US" sz="2500" b="0" i="0" u="none" strike="noStrike" cap="none">
                <a:solidFill>
                  <a:srgbClr val="000000"/>
                </a:solidFill>
                <a:latin typeface="Montserrat"/>
                <a:ea typeface="Montserrat"/>
                <a:cs typeface="Montserrat"/>
                <a:sym typeface="Montserrat"/>
              </a:rPr>
              <a:t> </a:t>
            </a:r>
            <a:endParaRPr sz="2500">
              <a:latin typeface="Montserrat"/>
              <a:ea typeface="Montserrat"/>
              <a:cs typeface="Montserrat"/>
              <a:sym typeface="Montserrat"/>
            </a:endParaRPr>
          </a:p>
          <a:p>
            <a:pPr marL="914400" marR="0" lvl="1" indent="-387350" algn="l" rtl="0">
              <a:lnSpc>
                <a:spcPct val="140000"/>
              </a:lnSpc>
              <a:spcBef>
                <a:spcPts val="0"/>
              </a:spcBef>
              <a:spcAft>
                <a:spcPts val="0"/>
              </a:spcAft>
              <a:buSzPts val="2500"/>
              <a:buFont typeface="Montserrat"/>
              <a:buChar char="○"/>
            </a:pPr>
            <a:r>
              <a:rPr lang="en-US" sz="2200">
                <a:solidFill>
                  <a:schemeClr val="dk1"/>
                </a:solidFill>
                <a:latin typeface="Calibri"/>
                <a:ea typeface="Calibri"/>
                <a:cs typeface="Calibri"/>
                <a:sym typeface="Calibri"/>
              </a:rPr>
              <a:t>VaR</a:t>
            </a:r>
            <a:r>
              <a:rPr lang="en-US" sz="2200" baseline="-25000">
                <a:solidFill>
                  <a:schemeClr val="dk1"/>
                </a:solidFill>
                <a:latin typeface="Calibri"/>
                <a:ea typeface="Calibri"/>
                <a:cs typeface="Calibri"/>
                <a:sym typeface="Calibri"/>
              </a:rPr>
              <a:t>0.99</a:t>
            </a:r>
            <a:r>
              <a:rPr lang="en-US" sz="2000">
                <a:latin typeface="Montserrat"/>
                <a:ea typeface="Montserrat"/>
                <a:cs typeface="Montserrat"/>
                <a:sym typeface="Montserrat"/>
              </a:rPr>
              <a:t> = 0.100125</a:t>
            </a:r>
            <a:endParaRPr sz="2000">
              <a:latin typeface="Montserrat"/>
              <a:ea typeface="Montserrat"/>
              <a:cs typeface="Montserrat"/>
              <a:sym typeface="Montserrat"/>
            </a:endParaRPr>
          </a:p>
          <a:p>
            <a:pPr marL="914400" lvl="1" indent="-355600" algn="l" rtl="0">
              <a:lnSpc>
                <a:spcPct val="140000"/>
              </a:lnSpc>
              <a:spcBef>
                <a:spcPts val="0"/>
              </a:spcBef>
              <a:spcAft>
                <a:spcPts val="0"/>
              </a:spcAft>
              <a:buSzPts val="2000"/>
              <a:buFont typeface="Montserrat"/>
              <a:buChar char="○"/>
            </a:pPr>
            <a:r>
              <a:rPr lang="en-US" sz="2200">
                <a:solidFill>
                  <a:schemeClr val="dk1"/>
                </a:solidFill>
                <a:latin typeface="Calibri"/>
                <a:ea typeface="Calibri"/>
                <a:cs typeface="Calibri"/>
                <a:sym typeface="Calibri"/>
              </a:rPr>
              <a:t>CVaR</a:t>
            </a:r>
            <a:r>
              <a:rPr lang="en-US" sz="2200" baseline="-25000">
                <a:solidFill>
                  <a:schemeClr val="dk1"/>
                </a:solidFill>
                <a:latin typeface="Calibri"/>
                <a:ea typeface="Calibri"/>
                <a:cs typeface="Calibri"/>
                <a:sym typeface="Calibri"/>
              </a:rPr>
              <a:t>0.99</a:t>
            </a:r>
            <a:r>
              <a:rPr lang="en-US" sz="2000">
                <a:solidFill>
                  <a:schemeClr val="dk1"/>
                </a:solidFill>
                <a:latin typeface="Montserrat"/>
                <a:ea typeface="Montserrat"/>
                <a:cs typeface="Montserrat"/>
                <a:sym typeface="Montserrat"/>
              </a:rPr>
              <a:t> = 0.1318262</a:t>
            </a:r>
            <a:endParaRPr sz="2000">
              <a:latin typeface="Montserrat"/>
              <a:ea typeface="Montserrat"/>
              <a:cs typeface="Montserrat"/>
              <a:sym typeface="Montserrat"/>
            </a:endParaRPr>
          </a:p>
        </p:txBody>
      </p:sp>
      <p:sp>
        <p:nvSpPr>
          <p:cNvPr id="398" name="Google Shape;398;g24f11b61acd_0_106"/>
          <p:cNvSpPr txBox="1"/>
          <p:nvPr/>
        </p:nvSpPr>
        <p:spPr>
          <a:xfrm>
            <a:off x="11442873" y="6680200"/>
            <a:ext cx="4887900" cy="1416000"/>
          </a:xfrm>
          <a:prstGeom prst="rect">
            <a:avLst/>
          </a:prstGeom>
          <a:noFill/>
          <a:ln>
            <a:noFill/>
          </a:ln>
        </p:spPr>
        <p:txBody>
          <a:bodyPr spcFirstLastPara="1" wrap="square" lIns="0" tIns="0" rIns="0" bIns="0" anchor="t" anchorCtr="0">
            <a:spAutoFit/>
          </a:bodyPr>
          <a:lstStyle/>
          <a:p>
            <a:pPr marL="457200" marR="0" lvl="0" indent="-387350" algn="l" rtl="0">
              <a:lnSpc>
                <a:spcPct val="140000"/>
              </a:lnSpc>
              <a:spcBef>
                <a:spcPts val="0"/>
              </a:spcBef>
              <a:spcAft>
                <a:spcPts val="0"/>
              </a:spcAft>
              <a:buSzPts val="2500"/>
              <a:buFont typeface="Montserrat"/>
              <a:buChar char="●"/>
            </a:pPr>
            <a:r>
              <a:rPr lang="en-US" sz="2500">
                <a:latin typeface="Montserrat"/>
                <a:ea typeface="Montserrat"/>
                <a:cs typeface="Montserrat"/>
                <a:sym typeface="Montserrat"/>
              </a:rPr>
              <a:t>Hill’s Method</a:t>
            </a:r>
            <a:endParaRPr sz="2500">
              <a:latin typeface="Montserrat"/>
              <a:ea typeface="Montserrat"/>
              <a:cs typeface="Montserrat"/>
              <a:sym typeface="Montserrat"/>
            </a:endParaRPr>
          </a:p>
          <a:p>
            <a:pPr marL="914400" marR="0" lvl="1" indent="-387350" algn="l" rtl="0">
              <a:lnSpc>
                <a:spcPct val="140000"/>
              </a:lnSpc>
              <a:spcBef>
                <a:spcPts val="0"/>
              </a:spcBef>
              <a:spcAft>
                <a:spcPts val="0"/>
              </a:spcAft>
              <a:buSzPts val="2500"/>
              <a:buFont typeface="Montserrat"/>
              <a:buChar char="○"/>
            </a:pPr>
            <a:r>
              <a:rPr lang="en-US" sz="2200">
                <a:solidFill>
                  <a:schemeClr val="dk1"/>
                </a:solidFill>
                <a:latin typeface="Calibri"/>
                <a:ea typeface="Calibri"/>
                <a:cs typeface="Calibri"/>
                <a:sym typeface="Calibri"/>
              </a:rPr>
              <a:t>VaR</a:t>
            </a:r>
            <a:r>
              <a:rPr lang="en-US" sz="2200" baseline="-25000">
                <a:solidFill>
                  <a:schemeClr val="dk1"/>
                </a:solidFill>
                <a:latin typeface="Calibri"/>
                <a:ea typeface="Calibri"/>
                <a:cs typeface="Calibri"/>
                <a:sym typeface="Calibri"/>
              </a:rPr>
              <a:t>0.99</a:t>
            </a:r>
            <a:r>
              <a:rPr lang="en-US" sz="2000">
                <a:latin typeface="Montserrat"/>
                <a:ea typeface="Montserrat"/>
                <a:cs typeface="Montserrat"/>
                <a:sym typeface="Montserrat"/>
              </a:rPr>
              <a:t> = 0.0981399</a:t>
            </a:r>
            <a:endParaRPr sz="2000">
              <a:latin typeface="Montserrat"/>
              <a:ea typeface="Montserrat"/>
              <a:cs typeface="Montserrat"/>
              <a:sym typeface="Montserrat"/>
            </a:endParaRPr>
          </a:p>
          <a:p>
            <a:pPr marL="914400" lvl="1" indent="-355600" algn="l" rtl="0">
              <a:lnSpc>
                <a:spcPct val="140000"/>
              </a:lnSpc>
              <a:spcBef>
                <a:spcPts val="0"/>
              </a:spcBef>
              <a:spcAft>
                <a:spcPts val="0"/>
              </a:spcAft>
              <a:buSzPts val="2000"/>
              <a:buFont typeface="Montserrat"/>
              <a:buChar char="○"/>
            </a:pPr>
            <a:r>
              <a:rPr lang="en-US" sz="2200">
                <a:solidFill>
                  <a:schemeClr val="dk1"/>
                </a:solidFill>
                <a:latin typeface="Calibri"/>
                <a:ea typeface="Calibri"/>
                <a:cs typeface="Calibri"/>
                <a:sym typeface="Calibri"/>
              </a:rPr>
              <a:t>CVaR</a:t>
            </a:r>
            <a:r>
              <a:rPr lang="en-US" sz="2200" baseline="-25000">
                <a:solidFill>
                  <a:schemeClr val="dk1"/>
                </a:solidFill>
                <a:latin typeface="Calibri"/>
                <a:ea typeface="Calibri"/>
                <a:cs typeface="Calibri"/>
                <a:sym typeface="Calibri"/>
              </a:rPr>
              <a:t>0.99</a:t>
            </a:r>
            <a:r>
              <a:rPr lang="en-US" sz="2000">
                <a:solidFill>
                  <a:schemeClr val="dk1"/>
                </a:solidFill>
                <a:latin typeface="Montserrat"/>
                <a:ea typeface="Montserrat"/>
                <a:cs typeface="Montserrat"/>
                <a:sym typeface="Montserrat"/>
              </a:rPr>
              <a:t> = 0.1412526</a:t>
            </a:r>
            <a:endParaRPr sz="2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g225e3142bdb_0_133"/>
          <p:cNvGrpSpPr/>
          <p:nvPr/>
        </p:nvGrpSpPr>
        <p:grpSpPr>
          <a:xfrm>
            <a:off x="9144000" y="-291768"/>
            <a:ext cx="9254389" cy="10725943"/>
            <a:chOff x="0" y="-38100"/>
            <a:chExt cx="2437354" cy="2824921"/>
          </a:xfrm>
        </p:grpSpPr>
        <p:sp>
          <p:nvSpPr>
            <p:cNvPr id="205" name="Google Shape;205;g225e3142bdb_0_133"/>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206" name="Google Shape;206;g225e3142bdb_0_13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7" name="Google Shape;207;g225e3142bdb_0_133"/>
          <p:cNvSpPr txBox="1"/>
          <p:nvPr/>
        </p:nvSpPr>
        <p:spPr>
          <a:xfrm>
            <a:off x="895475" y="3625575"/>
            <a:ext cx="7971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latin typeface="Times New Roman"/>
                <a:ea typeface="Times New Roman"/>
                <a:cs typeface="Times New Roman"/>
                <a:sym typeface="Times New Roman"/>
              </a:rPr>
              <a:t>Conclusion</a:t>
            </a:r>
            <a:endParaRPr sz="6000" b="1">
              <a:latin typeface="Times New Roman"/>
              <a:ea typeface="Times New Roman"/>
              <a:cs typeface="Times New Roman"/>
              <a:sym typeface="Times New Roman"/>
            </a:endParaRPr>
          </a:p>
        </p:txBody>
      </p:sp>
      <p:sp>
        <p:nvSpPr>
          <p:cNvPr id="208" name="Google Shape;208;g225e3142bdb_0_133"/>
          <p:cNvSpPr txBox="1"/>
          <p:nvPr/>
        </p:nvSpPr>
        <p:spPr>
          <a:xfrm>
            <a:off x="9646950" y="3163875"/>
            <a:ext cx="7382100" cy="2493600"/>
          </a:xfrm>
          <a:prstGeom prst="rect">
            <a:avLst/>
          </a:prstGeom>
          <a:noFill/>
          <a:ln>
            <a:noFill/>
          </a:ln>
        </p:spPr>
        <p:txBody>
          <a:bodyPr spcFirstLastPara="1" wrap="square" lIns="91425" tIns="91425" rIns="91425" bIns="91425" anchor="t" anchorCtr="0">
            <a:spAutoFit/>
          </a:bodyPr>
          <a:lstStyle/>
          <a:p>
            <a:pPr marL="457200" lvl="0"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Benefits of EVT</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Disadvantages of EVT</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EVT Concepts not covered by our research</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Multivariate EVT</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Non-stationary EVT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403" name="Google Shape;403;p10"/>
          <p:cNvGrpSpPr/>
          <p:nvPr/>
        </p:nvGrpSpPr>
        <p:grpSpPr>
          <a:xfrm>
            <a:off x="-367764" y="-254990"/>
            <a:ext cx="9511764" cy="10652319"/>
            <a:chOff x="0" y="-38100"/>
            <a:chExt cx="2505156" cy="2805549"/>
          </a:xfrm>
        </p:grpSpPr>
        <p:sp>
          <p:nvSpPr>
            <p:cNvPr id="404" name="Google Shape;404;p10"/>
            <p:cNvSpPr/>
            <p:nvPr/>
          </p:nvSpPr>
          <p:spPr>
            <a:xfrm>
              <a:off x="0" y="0"/>
              <a:ext cx="2505156" cy="2767449"/>
            </a:xfrm>
            <a:custGeom>
              <a:avLst/>
              <a:gdLst/>
              <a:ahLst/>
              <a:cxnLst/>
              <a:rect l="l" t="t" r="r" b="b"/>
              <a:pathLst>
                <a:path w="2505156" h="2767449" extrusionOk="0">
                  <a:moveTo>
                    <a:pt x="0" y="0"/>
                  </a:moveTo>
                  <a:lnTo>
                    <a:pt x="2505156" y="0"/>
                  </a:lnTo>
                  <a:lnTo>
                    <a:pt x="2505156" y="2767449"/>
                  </a:lnTo>
                  <a:lnTo>
                    <a:pt x="0" y="2767449"/>
                  </a:lnTo>
                  <a:close/>
                </a:path>
              </a:pathLst>
            </a:custGeom>
            <a:solidFill>
              <a:srgbClr val="FFF6E3"/>
            </a:solidFill>
            <a:ln>
              <a:noFill/>
            </a:ln>
          </p:spPr>
        </p:sp>
        <p:sp>
          <p:nvSpPr>
            <p:cNvPr id="405" name="Google Shape;405;p1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6" name="Google Shape;406;p10"/>
          <p:cNvGrpSpPr/>
          <p:nvPr/>
        </p:nvGrpSpPr>
        <p:grpSpPr>
          <a:xfrm rot="-277504">
            <a:off x="10806333" y="3755645"/>
            <a:ext cx="5289197" cy="3230762"/>
            <a:chOff x="0" y="-38100"/>
            <a:chExt cx="1393039" cy="850900"/>
          </a:xfrm>
        </p:grpSpPr>
        <p:sp>
          <p:nvSpPr>
            <p:cNvPr id="407" name="Google Shape;407;p10"/>
            <p:cNvSpPr/>
            <p:nvPr/>
          </p:nvSpPr>
          <p:spPr>
            <a:xfrm>
              <a:off x="0" y="0"/>
              <a:ext cx="1393039" cy="770322"/>
            </a:xfrm>
            <a:custGeom>
              <a:avLst/>
              <a:gdLst/>
              <a:ahLst/>
              <a:cxnLst/>
              <a:rect l="l" t="t" r="r" b="b"/>
              <a:pathLst>
                <a:path w="1393039" h="770322" extrusionOk="0">
                  <a:moveTo>
                    <a:pt x="0" y="0"/>
                  </a:moveTo>
                  <a:lnTo>
                    <a:pt x="1393039" y="0"/>
                  </a:lnTo>
                  <a:lnTo>
                    <a:pt x="1393039" y="770322"/>
                  </a:lnTo>
                  <a:lnTo>
                    <a:pt x="0" y="770322"/>
                  </a:lnTo>
                  <a:close/>
                </a:path>
              </a:pathLst>
            </a:custGeom>
            <a:solidFill>
              <a:srgbClr val="FFF6E3"/>
            </a:solidFill>
            <a:ln w="19050" cap="flat" cmpd="sng">
              <a:solidFill>
                <a:srgbClr val="000000"/>
              </a:solidFill>
              <a:prstDash val="solid"/>
              <a:round/>
              <a:headEnd type="none" w="sm" len="sm"/>
              <a:tailEnd type="none" w="sm" len="sm"/>
            </a:ln>
          </p:spPr>
        </p:sp>
        <p:sp>
          <p:nvSpPr>
            <p:cNvPr id="408" name="Google Shape;408;p1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9" name="Google Shape;409;p10"/>
          <p:cNvGrpSpPr/>
          <p:nvPr/>
        </p:nvGrpSpPr>
        <p:grpSpPr>
          <a:xfrm rot="-129024">
            <a:off x="10191081" y="3186293"/>
            <a:ext cx="7217124" cy="4235454"/>
            <a:chOff x="0" y="-38100"/>
            <a:chExt cx="1393039" cy="850900"/>
          </a:xfrm>
        </p:grpSpPr>
        <p:sp>
          <p:nvSpPr>
            <p:cNvPr id="410" name="Google Shape;410;p10"/>
            <p:cNvSpPr/>
            <p:nvPr/>
          </p:nvSpPr>
          <p:spPr>
            <a:xfrm>
              <a:off x="0" y="0"/>
              <a:ext cx="1393039" cy="770322"/>
            </a:xfrm>
            <a:custGeom>
              <a:avLst/>
              <a:gdLst/>
              <a:ahLst/>
              <a:cxnLst/>
              <a:rect l="l" t="t" r="r" b="b"/>
              <a:pathLst>
                <a:path w="1393039" h="770322" extrusionOk="0">
                  <a:moveTo>
                    <a:pt x="0" y="0"/>
                  </a:moveTo>
                  <a:lnTo>
                    <a:pt x="1393039" y="0"/>
                  </a:lnTo>
                  <a:lnTo>
                    <a:pt x="1393039" y="770322"/>
                  </a:lnTo>
                  <a:lnTo>
                    <a:pt x="0" y="770322"/>
                  </a:lnTo>
                  <a:close/>
                </a:path>
              </a:pathLst>
            </a:custGeom>
            <a:solidFill>
              <a:srgbClr val="FFF6E3"/>
            </a:solidFill>
            <a:ln w="19050" cap="flat" cmpd="sng">
              <a:solidFill>
                <a:srgbClr val="000000"/>
              </a:solidFill>
              <a:prstDash val="solid"/>
              <a:round/>
              <a:headEnd type="none" w="sm" len="sm"/>
              <a:tailEnd type="none" w="sm" len="sm"/>
            </a:ln>
          </p:spPr>
        </p:sp>
        <p:sp>
          <p:nvSpPr>
            <p:cNvPr id="411" name="Google Shape;411;p1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2" name="Google Shape;412;p10"/>
          <p:cNvGrpSpPr/>
          <p:nvPr/>
        </p:nvGrpSpPr>
        <p:grpSpPr>
          <a:xfrm>
            <a:off x="10115221" y="2988728"/>
            <a:ext cx="7217474" cy="4235185"/>
            <a:chOff x="0" y="-38100"/>
            <a:chExt cx="1393039" cy="850900"/>
          </a:xfrm>
        </p:grpSpPr>
        <p:sp>
          <p:nvSpPr>
            <p:cNvPr id="413" name="Google Shape;413;p10"/>
            <p:cNvSpPr/>
            <p:nvPr/>
          </p:nvSpPr>
          <p:spPr>
            <a:xfrm>
              <a:off x="0" y="0"/>
              <a:ext cx="1393039" cy="770322"/>
            </a:xfrm>
            <a:custGeom>
              <a:avLst/>
              <a:gdLst/>
              <a:ahLst/>
              <a:cxnLst/>
              <a:rect l="l" t="t" r="r" b="b"/>
              <a:pathLst>
                <a:path w="1393039" h="770322" extrusionOk="0">
                  <a:moveTo>
                    <a:pt x="0" y="0"/>
                  </a:moveTo>
                  <a:lnTo>
                    <a:pt x="1393039" y="0"/>
                  </a:lnTo>
                  <a:lnTo>
                    <a:pt x="1393039" y="770322"/>
                  </a:lnTo>
                  <a:lnTo>
                    <a:pt x="0" y="770322"/>
                  </a:lnTo>
                  <a:close/>
                </a:path>
              </a:pathLst>
            </a:custGeom>
            <a:solidFill>
              <a:srgbClr val="FFF6E3"/>
            </a:solidFill>
            <a:ln w="19050" cap="flat" cmpd="sng">
              <a:solidFill>
                <a:srgbClr val="000000"/>
              </a:solidFill>
              <a:prstDash val="solid"/>
              <a:round/>
              <a:headEnd type="none" w="sm" len="sm"/>
              <a:tailEnd type="none" w="sm" len="sm"/>
            </a:ln>
          </p:spPr>
        </p:sp>
        <p:sp>
          <p:nvSpPr>
            <p:cNvPr id="414" name="Google Shape;414;p1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5" name="Google Shape;415;p10"/>
          <p:cNvSpPr txBox="1"/>
          <p:nvPr/>
        </p:nvSpPr>
        <p:spPr>
          <a:xfrm>
            <a:off x="1009325" y="3340210"/>
            <a:ext cx="7947300" cy="32322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9999" b="1" i="0" u="none" strike="noStrike" cap="none">
                <a:solidFill>
                  <a:srgbClr val="000000"/>
                </a:solidFill>
                <a:latin typeface="Montserrat"/>
                <a:ea typeface="Montserrat"/>
                <a:cs typeface="Montserrat"/>
                <a:sym typeface="Montserrat"/>
              </a:rPr>
              <a:t>THANK</a:t>
            </a:r>
            <a:endParaRPr/>
          </a:p>
          <a:p>
            <a:pPr marL="0" marR="0" lvl="0" indent="0" algn="l" rtl="0">
              <a:lnSpc>
                <a:spcPct val="110001"/>
              </a:lnSpc>
              <a:spcBef>
                <a:spcPts val="0"/>
              </a:spcBef>
              <a:spcAft>
                <a:spcPts val="0"/>
              </a:spcAft>
              <a:buNone/>
            </a:pPr>
            <a:r>
              <a:rPr lang="en-US" sz="9999" b="1">
                <a:latin typeface="Montserrat"/>
                <a:ea typeface="Montserrat"/>
                <a:cs typeface="Montserrat"/>
                <a:sym typeface="Montserrat"/>
              </a:rPr>
              <a:t>You</a:t>
            </a:r>
            <a:endParaRPr/>
          </a:p>
        </p:txBody>
      </p:sp>
      <p:pic>
        <p:nvPicPr>
          <p:cNvPr id="416" name="Google Shape;416;p10"/>
          <p:cNvPicPr preferRelativeResize="0"/>
          <p:nvPr/>
        </p:nvPicPr>
        <p:blipFill>
          <a:blip r:embed="rId3">
            <a:alphaModFix/>
          </a:blip>
          <a:stretch>
            <a:fillRect/>
          </a:stretch>
        </p:blipFill>
        <p:spPr>
          <a:xfrm>
            <a:off x="10115217" y="3203444"/>
            <a:ext cx="7217445" cy="37651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3"/>
          <p:cNvGrpSpPr/>
          <p:nvPr/>
        </p:nvGrpSpPr>
        <p:grpSpPr>
          <a:xfrm>
            <a:off x="9144000" y="-291767"/>
            <a:ext cx="9254329" cy="10725872"/>
            <a:chOff x="0" y="-38100"/>
            <a:chExt cx="2437354" cy="2824921"/>
          </a:xfrm>
        </p:grpSpPr>
        <p:sp>
          <p:nvSpPr>
            <p:cNvPr id="95" name="Google Shape;95;p3"/>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96" name="Google Shape;96;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7" name="Google Shape;97;p3"/>
          <p:cNvSpPr txBox="1"/>
          <p:nvPr/>
        </p:nvSpPr>
        <p:spPr>
          <a:xfrm>
            <a:off x="371300" y="218400"/>
            <a:ext cx="15703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Times New Roman"/>
                <a:ea typeface="Times New Roman"/>
                <a:cs typeface="Times New Roman"/>
                <a:sym typeface="Times New Roman"/>
              </a:rPr>
              <a:t>Extreme event occurrence</a:t>
            </a:r>
            <a:endParaRPr sz="3600" b="1">
              <a:latin typeface="Times New Roman"/>
              <a:ea typeface="Times New Roman"/>
              <a:cs typeface="Times New Roman"/>
              <a:sym typeface="Times New Roman"/>
            </a:endParaRPr>
          </a:p>
        </p:txBody>
      </p:sp>
      <p:pic>
        <p:nvPicPr>
          <p:cNvPr id="98" name="Google Shape;98;p3"/>
          <p:cNvPicPr preferRelativeResize="0"/>
          <p:nvPr/>
        </p:nvPicPr>
        <p:blipFill>
          <a:blip r:embed="rId3">
            <a:alphaModFix/>
          </a:blip>
          <a:stretch>
            <a:fillRect/>
          </a:stretch>
        </p:blipFill>
        <p:spPr>
          <a:xfrm>
            <a:off x="451375" y="1961500"/>
            <a:ext cx="6916162" cy="4836213"/>
          </a:xfrm>
          <a:prstGeom prst="rect">
            <a:avLst/>
          </a:prstGeom>
          <a:noFill/>
          <a:ln>
            <a:noFill/>
          </a:ln>
        </p:spPr>
      </p:pic>
      <p:sp>
        <p:nvSpPr>
          <p:cNvPr id="99" name="Google Shape;99;p3"/>
          <p:cNvSpPr txBox="1"/>
          <p:nvPr/>
        </p:nvSpPr>
        <p:spPr>
          <a:xfrm>
            <a:off x="218400" y="974750"/>
            <a:ext cx="73821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Normal Distributions</a:t>
            </a:r>
            <a:endParaRPr sz="3000">
              <a:latin typeface="Times New Roman"/>
              <a:ea typeface="Times New Roman"/>
              <a:cs typeface="Times New Roman"/>
              <a:sym typeface="Times New Roman"/>
            </a:endParaRPr>
          </a:p>
        </p:txBody>
      </p:sp>
      <p:sp>
        <p:nvSpPr>
          <p:cNvPr id="100" name="Google Shape;100;p3"/>
          <p:cNvSpPr txBox="1"/>
          <p:nvPr/>
        </p:nvSpPr>
        <p:spPr>
          <a:xfrm>
            <a:off x="9452700" y="235850"/>
            <a:ext cx="60936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EVT Distributions</a:t>
            </a:r>
            <a:endParaRPr sz="3000">
              <a:latin typeface="Times New Roman"/>
              <a:ea typeface="Times New Roman"/>
              <a:cs typeface="Times New Roman"/>
              <a:sym typeface="Times New Roman"/>
            </a:endParaRPr>
          </a:p>
        </p:txBody>
      </p:sp>
      <p:pic>
        <p:nvPicPr>
          <p:cNvPr id="101" name="Google Shape;101;p3"/>
          <p:cNvPicPr preferRelativeResize="0"/>
          <p:nvPr/>
        </p:nvPicPr>
        <p:blipFill>
          <a:blip r:embed="rId4">
            <a:alphaModFix/>
          </a:blip>
          <a:stretch>
            <a:fillRect/>
          </a:stretch>
        </p:blipFill>
        <p:spPr>
          <a:xfrm>
            <a:off x="10466203" y="1642349"/>
            <a:ext cx="6569651" cy="4836226"/>
          </a:xfrm>
          <a:prstGeom prst="rect">
            <a:avLst/>
          </a:prstGeom>
          <a:noFill/>
          <a:ln>
            <a:noFill/>
          </a:ln>
        </p:spPr>
      </p:pic>
      <p:sp>
        <p:nvSpPr>
          <p:cNvPr id="102" name="Google Shape;102;p3"/>
          <p:cNvSpPr txBox="1"/>
          <p:nvPr/>
        </p:nvSpPr>
        <p:spPr>
          <a:xfrm>
            <a:off x="371300" y="7278975"/>
            <a:ext cx="125802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Issues with Normal distributions</a:t>
            </a:r>
            <a:endParaRPr sz="3000">
              <a:latin typeface="Times New Roman"/>
              <a:ea typeface="Times New Roman"/>
              <a:cs typeface="Times New Roman"/>
              <a:sym typeface="Times New Roman"/>
            </a:endParaRPr>
          </a:p>
        </p:txBody>
      </p:sp>
      <p:sp>
        <p:nvSpPr>
          <p:cNvPr id="103" name="Google Shape;103;p3"/>
          <p:cNvSpPr txBox="1"/>
          <p:nvPr/>
        </p:nvSpPr>
        <p:spPr>
          <a:xfrm>
            <a:off x="9842650" y="7278975"/>
            <a:ext cx="7487400" cy="1446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Assumptions:</a:t>
            </a:r>
            <a:endParaRPr sz="3000">
              <a:latin typeface="Times New Roman"/>
              <a:ea typeface="Times New Roman"/>
              <a:cs typeface="Times New Roman"/>
              <a:sym typeface="Times New Roman"/>
            </a:endParaRPr>
          </a:p>
          <a:p>
            <a:pPr marL="914400" lvl="1"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iid samples</a:t>
            </a:r>
            <a:endParaRPr sz="2600">
              <a:latin typeface="Times New Roman"/>
              <a:ea typeface="Times New Roman"/>
              <a:cs typeface="Times New Roman"/>
              <a:sym typeface="Times New Roman"/>
            </a:endParaRPr>
          </a:p>
          <a:p>
            <a:pPr marL="914400" lvl="1"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Continuous, univariate  data</a:t>
            </a:r>
            <a:endParaRPr sz="2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g225e3142bdb_0_6"/>
          <p:cNvGrpSpPr/>
          <p:nvPr/>
        </p:nvGrpSpPr>
        <p:grpSpPr>
          <a:xfrm>
            <a:off x="9144000" y="-291768"/>
            <a:ext cx="9254389" cy="10725943"/>
            <a:chOff x="0" y="-38100"/>
            <a:chExt cx="2437354" cy="2824921"/>
          </a:xfrm>
        </p:grpSpPr>
        <p:sp>
          <p:nvSpPr>
            <p:cNvPr id="109" name="Google Shape;109;g225e3142bdb_0_6"/>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110" name="Google Shape;110;g225e3142bdb_0_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 name="Google Shape;111;g225e3142bdb_0_6"/>
          <p:cNvSpPr txBox="1"/>
          <p:nvPr/>
        </p:nvSpPr>
        <p:spPr>
          <a:xfrm>
            <a:off x="371300" y="218400"/>
            <a:ext cx="797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Times New Roman"/>
                <a:ea typeface="Times New Roman"/>
                <a:cs typeface="Times New Roman"/>
                <a:sym typeface="Times New Roman"/>
              </a:rPr>
              <a:t>Extreme Value Theory (EVT)</a:t>
            </a:r>
            <a:endParaRPr sz="3600" b="1">
              <a:latin typeface="Times New Roman"/>
              <a:ea typeface="Times New Roman"/>
              <a:cs typeface="Times New Roman"/>
              <a:sym typeface="Times New Roman"/>
            </a:endParaRPr>
          </a:p>
        </p:txBody>
      </p:sp>
      <p:sp>
        <p:nvSpPr>
          <p:cNvPr id="112" name="Google Shape;112;g225e3142bdb_0_6"/>
          <p:cNvSpPr txBox="1"/>
          <p:nvPr/>
        </p:nvSpPr>
        <p:spPr>
          <a:xfrm>
            <a:off x="218400" y="974750"/>
            <a:ext cx="7382100" cy="2031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EVT vs CLT</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2 Methods:</a:t>
            </a:r>
            <a:endParaRPr sz="3000">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Block Maxima Method</a:t>
            </a:r>
            <a:endParaRPr sz="3000">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Peaks Over Threshold (POT) Method</a:t>
            </a:r>
            <a:endParaRPr sz="3000">
              <a:latin typeface="Times New Roman"/>
              <a:ea typeface="Times New Roman"/>
              <a:cs typeface="Times New Roman"/>
              <a:sym typeface="Times New Roman"/>
            </a:endParaRPr>
          </a:p>
        </p:txBody>
      </p:sp>
      <p:sp>
        <p:nvSpPr>
          <p:cNvPr id="113" name="Google Shape;113;g225e3142bdb_0_6"/>
          <p:cNvSpPr txBox="1"/>
          <p:nvPr/>
        </p:nvSpPr>
        <p:spPr>
          <a:xfrm>
            <a:off x="9457050" y="0"/>
            <a:ext cx="60936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Block Maxima</a:t>
            </a:r>
            <a:endParaRPr sz="3000">
              <a:latin typeface="Times New Roman"/>
              <a:ea typeface="Times New Roman"/>
              <a:cs typeface="Times New Roman"/>
              <a:sym typeface="Times New Roman"/>
            </a:endParaRPr>
          </a:p>
        </p:txBody>
      </p:sp>
      <p:sp>
        <p:nvSpPr>
          <p:cNvPr id="114" name="Google Shape;114;g225e3142bdb_0_6"/>
          <p:cNvSpPr txBox="1"/>
          <p:nvPr/>
        </p:nvSpPr>
        <p:spPr>
          <a:xfrm>
            <a:off x="371300" y="3232425"/>
            <a:ext cx="7404000" cy="24936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b="1">
                <a:latin typeface="Times New Roman"/>
                <a:ea typeface="Times New Roman"/>
                <a:cs typeface="Times New Roman"/>
                <a:sym typeface="Times New Roman"/>
              </a:rPr>
              <a:t>Block Maxima</a:t>
            </a:r>
            <a:endParaRPr sz="3000">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Relies on a </a:t>
            </a:r>
            <a:r>
              <a:rPr lang="en-US" sz="3000" b="1">
                <a:latin typeface="Times New Roman"/>
                <a:ea typeface="Times New Roman"/>
                <a:cs typeface="Times New Roman"/>
                <a:sym typeface="Times New Roman"/>
              </a:rPr>
              <a:t>Generalized Extreme value Distribution(GED)</a:t>
            </a:r>
            <a:endParaRPr sz="3000" b="1">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Uses </a:t>
            </a:r>
            <a:r>
              <a:rPr lang="en-US" sz="3000" b="1">
                <a:latin typeface="Times New Roman"/>
                <a:ea typeface="Times New Roman"/>
                <a:cs typeface="Times New Roman"/>
                <a:sym typeface="Times New Roman"/>
              </a:rPr>
              <a:t>Maximum negative log return</a:t>
            </a:r>
            <a:endParaRPr sz="3000" b="1">
              <a:latin typeface="Times New Roman"/>
              <a:ea typeface="Times New Roman"/>
              <a:cs typeface="Times New Roman"/>
              <a:sym typeface="Times New Roman"/>
            </a:endParaRPr>
          </a:p>
          <a:p>
            <a:pPr marL="914400" lvl="0" indent="0" algn="l" rtl="0">
              <a:spcBef>
                <a:spcPts val="0"/>
              </a:spcBef>
              <a:spcAft>
                <a:spcPts val="0"/>
              </a:spcAft>
              <a:buNone/>
            </a:pPr>
            <a:endParaRPr sz="3000">
              <a:latin typeface="Times New Roman"/>
              <a:ea typeface="Times New Roman"/>
              <a:cs typeface="Times New Roman"/>
              <a:sym typeface="Times New Roman"/>
            </a:endParaRPr>
          </a:p>
        </p:txBody>
      </p:sp>
      <p:sp>
        <p:nvSpPr>
          <p:cNvPr id="115" name="Google Shape;115;g225e3142bdb_0_6"/>
          <p:cNvSpPr txBox="1"/>
          <p:nvPr/>
        </p:nvSpPr>
        <p:spPr>
          <a:xfrm>
            <a:off x="218400" y="5700450"/>
            <a:ext cx="5547600" cy="50487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Frechet-Fisher-Tippett Theorem:</a:t>
            </a:r>
            <a:endParaRPr sz="3000">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&lt; 0 , Weibull df (short-tailed, bounded)</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 0 , Gumbel df (light-tailed)</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&gt; 0 , Frechet df (heavy-tailed)</a:t>
            </a:r>
            <a:endParaRPr sz="3000">
              <a:latin typeface="Times New Roman"/>
              <a:ea typeface="Times New Roman"/>
              <a:cs typeface="Times New Roman"/>
              <a:sym typeface="Times New Roman"/>
            </a:endParaRPr>
          </a:p>
          <a:p>
            <a:pPr marL="0" lvl="0" indent="0" algn="l" rtl="0">
              <a:spcBef>
                <a:spcPts val="0"/>
              </a:spcBef>
              <a:spcAft>
                <a:spcPts val="0"/>
              </a:spcAft>
              <a:buNone/>
            </a:pPr>
            <a:endParaRPr sz="3000">
              <a:latin typeface="Times New Roman"/>
              <a:ea typeface="Times New Roman"/>
              <a:cs typeface="Times New Roman"/>
              <a:sym typeface="Times New Roman"/>
            </a:endParaRPr>
          </a:p>
          <a:p>
            <a:pPr marL="0" lvl="0" indent="0" algn="l" rtl="0">
              <a:spcBef>
                <a:spcPts val="0"/>
              </a:spcBef>
              <a:spcAft>
                <a:spcPts val="0"/>
              </a:spcAft>
              <a:buNone/>
            </a:pPr>
            <a:endParaRPr sz="3000">
              <a:latin typeface="Times New Roman"/>
              <a:ea typeface="Times New Roman"/>
              <a:cs typeface="Times New Roman"/>
              <a:sym typeface="Times New Roman"/>
            </a:endParaRPr>
          </a:p>
        </p:txBody>
      </p:sp>
      <p:pic>
        <p:nvPicPr>
          <p:cNvPr id="116" name="Google Shape;116;g225e3142bdb_0_6"/>
          <p:cNvPicPr preferRelativeResize="0"/>
          <p:nvPr/>
        </p:nvPicPr>
        <p:blipFill>
          <a:blip r:embed="rId3">
            <a:alphaModFix/>
          </a:blip>
          <a:stretch>
            <a:fillRect/>
          </a:stretch>
        </p:blipFill>
        <p:spPr>
          <a:xfrm>
            <a:off x="9675000" y="676425"/>
            <a:ext cx="7229775" cy="2628975"/>
          </a:xfrm>
          <a:prstGeom prst="rect">
            <a:avLst/>
          </a:prstGeom>
          <a:noFill/>
          <a:ln>
            <a:noFill/>
          </a:ln>
        </p:spPr>
      </p:pic>
      <p:pic>
        <p:nvPicPr>
          <p:cNvPr id="117" name="Google Shape;117;g225e3142bdb_0_6"/>
          <p:cNvPicPr preferRelativeResize="0"/>
          <p:nvPr/>
        </p:nvPicPr>
        <p:blipFill>
          <a:blip r:embed="rId4">
            <a:alphaModFix/>
          </a:blip>
          <a:stretch>
            <a:fillRect/>
          </a:stretch>
        </p:blipFill>
        <p:spPr>
          <a:xfrm>
            <a:off x="9871525" y="4106700"/>
            <a:ext cx="7033251" cy="1264950"/>
          </a:xfrm>
          <a:prstGeom prst="rect">
            <a:avLst/>
          </a:prstGeom>
          <a:noFill/>
          <a:ln>
            <a:noFill/>
          </a:ln>
        </p:spPr>
      </p:pic>
      <p:pic>
        <p:nvPicPr>
          <p:cNvPr id="118" name="Google Shape;118;g225e3142bdb_0_6"/>
          <p:cNvPicPr preferRelativeResize="0"/>
          <p:nvPr/>
        </p:nvPicPr>
        <p:blipFill>
          <a:blip r:embed="rId5">
            <a:alphaModFix/>
          </a:blip>
          <a:stretch>
            <a:fillRect/>
          </a:stretch>
        </p:blipFill>
        <p:spPr>
          <a:xfrm>
            <a:off x="10024425" y="6464875"/>
            <a:ext cx="6880350" cy="3363475"/>
          </a:xfrm>
          <a:prstGeom prst="rect">
            <a:avLst/>
          </a:prstGeom>
          <a:noFill/>
          <a:ln>
            <a:noFill/>
          </a:ln>
        </p:spPr>
      </p:pic>
      <p:sp>
        <p:nvSpPr>
          <p:cNvPr id="119" name="Google Shape;119;g225e3142bdb_0_6"/>
          <p:cNvSpPr txBox="1"/>
          <p:nvPr/>
        </p:nvSpPr>
        <p:spPr>
          <a:xfrm>
            <a:off x="9762825" y="3429000"/>
            <a:ext cx="19437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GED</a:t>
            </a:r>
            <a:endParaRPr sz="3000">
              <a:latin typeface="Times New Roman"/>
              <a:ea typeface="Times New Roman"/>
              <a:cs typeface="Times New Roman"/>
              <a:sym typeface="Times New Roman"/>
            </a:endParaRPr>
          </a:p>
        </p:txBody>
      </p:sp>
      <p:sp>
        <p:nvSpPr>
          <p:cNvPr id="120" name="Google Shape;120;g225e3142bdb_0_6"/>
          <p:cNvSpPr txBox="1"/>
          <p:nvPr/>
        </p:nvSpPr>
        <p:spPr>
          <a:xfrm>
            <a:off x="9871525" y="5700450"/>
            <a:ext cx="81684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Frechet-Fisher-Tippett Theorem</a:t>
            </a:r>
            <a:endParaRPr sz="3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125" name="Google Shape;125;g225e3142bdb_0_18"/>
          <p:cNvGrpSpPr/>
          <p:nvPr/>
        </p:nvGrpSpPr>
        <p:grpSpPr>
          <a:xfrm>
            <a:off x="9144000" y="-291768"/>
            <a:ext cx="9254389" cy="10725943"/>
            <a:chOff x="0" y="-38100"/>
            <a:chExt cx="2437354" cy="2824921"/>
          </a:xfrm>
        </p:grpSpPr>
        <p:sp>
          <p:nvSpPr>
            <p:cNvPr id="126" name="Google Shape;126;g225e3142bdb_0_18"/>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127" name="Google Shape;127;g225e3142bdb_0_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 name="Google Shape;128;g225e3142bdb_0_18"/>
          <p:cNvSpPr txBox="1"/>
          <p:nvPr/>
        </p:nvSpPr>
        <p:spPr>
          <a:xfrm>
            <a:off x="371300" y="218400"/>
            <a:ext cx="797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Times New Roman"/>
                <a:ea typeface="Times New Roman"/>
                <a:cs typeface="Times New Roman"/>
                <a:sym typeface="Times New Roman"/>
              </a:rPr>
              <a:t>Peak Over Threshold (POT) Method</a:t>
            </a:r>
            <a:endParaRPr sz="3600" b="1">
              <a:latin typeface="Times New Roman"/>
              <a:ea typeface="Times New Roman"/>
              <a:cs typeface="Times New Roman"/>
              <a:sym typeface="Times New Roman"/>
            </a:endParaRPr>
          </a:p>
        </p:txBody>
      </p:sp>
      <p:sp>
        <p:nvSpPr>
          <p:cNvPr id="129" name="Google Shape;129;g225e3142bdb_0_18"/>
          <p:cNvSpPr txBox="1"/>
          <p:nvPr/>
        </p:nvSpPr>
        <p:spPr>
          <a:xfrm>
            <a:off x="218400" y="974750"/>
            <a:ext cx="7382100" cy="11082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More commonly used </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Advantage over BMM</a:t>
            </a:r>
            <a:endParaRPr sz="3000">
              <a:latin typeface="Times New Roman"/>
              <a:ea typeface="Times New Roman"/>
              <a:cs typeface="Times New Roman"/>
              <a:sym typeface="Times New Roman"/>
            </a:endParaRPr>
          </a:p>
        </p:txBody>
      </p:sp>
      <p:sp>
        <p:nvSpPr>
          <p:cNvPr id="130" name="Google Shape;130;g225e3142bdb_0_18"/>
          <p:cNvSpPr txBox="1"/>
          <p:nvPr/>
        </p:nvSpPr>
        <p:spPr>
          <a:xfrm>
            <a:off x="371300" y="7263700"/>
            <a:ext cx="6093600" cy="11082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Relies on the </a:t>
            </a:r>
            <a:r>
              <a:rPr lang="en-US" sz="3000" b="1">
                <a:latin typeface="Times New Roman"/>
                <a:ea typeface="Times New Roman"/>
                <a:cs typeface="Times New Roman"/>
                <a:sym typeface="Times New Roman"/>
              </a:rPr>
              <a:t>Generalized Pareto Distribution(GPD)</a:t>
            </a:r>
            <a:endParaRPr sz="3000" b="1">
              <a:latin typeface="Times New Roman"/>
              <a:ea typeface="Times New Roman"/>
              <a:cs typeface="Times New Roman"/>
              <a:sym typeface="Times New Roman"/>
            </a:endParaRPr>
          </a:p>
        </p:txBody>
      </p:sp>
      <p:pic>
        <p:nvPicPr>
          <p:cNvPr id="131" name="Google Shape;131;g225e3142bdb_0_18"/>
          <p:cNvPicPr preferRelativeResize="0"/>
          <p:nvPr/>
        </p:nvPicPr>
        <p:blipFill>
          <a:blip r:embed="rId3">
            <a:alphaModFix/>
          </a:blip>
          <a:stretch>
            <a:fillRect/>
          </a:stretch>
        </p:blipFill>
        <p:spPr>
          <a:xfrm>
            <a:off x="283950" y="2272425"/>
            <a:ext cx="7971900" cy="4208779"/>
          </a:xfrm>
          <a:prstGeom prst="rect">
            <a:avLst/>
          </a:prstGeom>
          <a:noFill/>
          <a:ln>
            <a:noFill/>
          </a:ln>
        </p:spPr>
      </p:pic>
      <p:pic>
        <p:nvPicPr>
          <p:cNvPr id="132" name="Google Shape;132;g225e3142bdb_0_18"/>
          <p:cNvPicPr preferRelativeResize="0"/>
          <p:nvPr/>
        </p:nvPicPr>
        <p:blipFill>
          <a:blip r:embed="rId4">
            <a:alphaModFix/>
          </a:blip>
          <a:stretch>
            <a:fillRect/>
          </a:stretch>
        </p:blipFill>
        <p:spPr>
          <a:xfrm>
            <a:off x="9585725" y="589450"/>
            <a:ext cx="6749275" cy="2948500"/>
          </a:xfrm>
          <a:prstGeom prst="rect">
            <a:avLst/>
          </a:prstGeom>
          <a:noFill/>
          <a:ln>
            <a:noFill/>
          </a:ln>
        </p:spPr>
      </p:pic>
      <p:sp>
        <p:nvSpPr>
          <p:cNvPr id="133" name="Google Shape;133;g225e3142bdb_0_18"/>
          <p:cNvSpPr txBox="1"/>
          <p:nvPr/>
        </p:nvSpPr>
        <p:spPr>
          <a:xfrm>
            <a:off x="9696825" y="6573450"/>
            <a:ext cx="8499900" cy="2031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Other important concepts:</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Value-at-Risk (VaR)</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Conditional Value-at-Risk (CVaR)</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Hill’s Method</a:t>
            </a:r>
            <a:endParaRPr sz="3000">
              <a:solidFill>
                <a:schemeClr val="dk1"/>
              </a:solidFill>
              <a:latin typeface="Times New Roman"/>
              <a:ea typeface="Times New Roman"/>
              <a:cs typeface="Times New Roman"/>
              <a:sym typeface="Times New Roman"/>
            </a:endParaRPr>
          </a:p>
        </p:txBody>
      </p:sp>
      <p:sp>
        <p:nvSpPr>
          <p:cNvPr id="134" name="Google Shape;134;g225e3142bdb_0_18"/>
          <p:cNvSpPr txBox="1"/>
          <p:nvPr/>
        </p:nvSpPr>
        <p:spPr>
          <a:xfrm>
            <a:off x="9909300" y="4199225"/>
            <a:ext cx="5132400" cy="1734300"/>
          </a:xfrm>
          <a:prstGeom prst="rect">
            <a:avLst/>
          </a:prstGeom>
          <a:noFill/>
          <a:ln>
            <a:noFill/>
          </a:ln>
        </p:spPr>
        <p:txBody>
          <a:bodyPr spcFirstLastPara="1" wrap="square" lIns="91425" tIns="91425" rIns="91425" bIns="91425" anchor="t" anchorCtr="0">
            <a:spAutoFit/>
          </a:bodyPr>
          <a:lstStyle/>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 shape</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µ = location</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θ = scale</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25e3142bdb_0_102"/>
          <p:cNvGrpSpPr/>
          <p:nvPr/>
        </p:nvGrpSpPr>
        <p:grpSpPr>
          <a:xfrm>
            <a:off x="9144000" y="-291768"/>
            <a:ext cx="9254389" cy="10725943"/>
            <a:chOff x="0" y="-38100"/>
            <a:chExt cx="2437354" cy="2824921"/>
          </a:xfrm>
        </p:grpSpPr>
        <p:sp>
          <p:nvSpPr>
            <p:cNvPr id="140" name="Google Shape;140;g225e3142bdb_0_102"/>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141" name="Google Shape;141;g225e3142bdb_0_10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2" name="Google Shape;142;g225e3142bdb_0_102"/>
          <p:cNvSpPr txBox="1"/>
          <p:nvPr/>
        </p:nvSpPr>
        <p:spPr>
          <a:xfrm>
            <a:off x="371300" y="131050"/>
            <a:ext cx="797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Times New Roman"/>
                <a:ea typeface="Times New Roman"/>
                <a:cs typeface="Times New Roman"/>
                <a:sym typeface="Times New Roman"/>
              </a:rPr>
              <a:t>Application of EVT across Industries</a:t>
            </a:r>
            <a:endParaRPr sz="3600" b="1">
              <a:latin typeface="Times New Roman"/>
              <a:ea typeface="Times New Roman"/>
              <a:cs typeface="Times New Roman"/>
              <a:sym typeface="Times New Roman"/>
            </a:endParaRPr>
          </a:p>
        </p:txBody>
      </p:sp>
      <p:sp>
        <p:nvSpPr>
          <p:cNvPr id="143" name="Google Shape;143;g225e3142bdb_0_102"/>
          <p:cNvSpPr txBox="1"/>
          <p:nvPr/>
        </p:nvSpPr>
        <p:spPr>
          <a:xfrm>
            <a:off x="218400" y="764425"/>
            <a:ext cx="7382100" cy="1569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Natural Sciences:</a:t>
            </a:r>
            <a:endParaRPr sz="3000">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Human Lifespan</a:t>
            </a:r>
            <a:endParaRPr sz="3000">
              <a:latin typeface="Times New Roman"/>
              <a:ea typeface="Times New Roman"/>
              <a:cs typeface="Times New Roman"/>
              <a:sym typeface="Times New Roman"/>
            </a:endParaRPr>
          </a:p>
          <a:p>
            <a:pPr marL="914400" lvl="1"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Natural Disaster Prediction</a:t>
            </a:r>
            <a:endParaRPr sz="3000">
              <a:latin typeface="Times New Roman"/>
              <a:ea typeface="Times New Roman"/>
              <a:cs typeface="Times New Roman"/>
              <a:sym typeface="Times New Roman"/>
            </a:endParaRPr>
          </a:p>
        </p:txBody>
      </p:sp>
      <p:sp>
        <p:nvSpPr>
          <p:cNvPr id="144" name="Google Shape;144;g225e3142bdb_0_102"/>
          <p:cNvSpPr txBox="1"/>
          <p:nvPr/>
        </p:nvSpPr>
        <p:spPr>
          <a:xfrm>
            <a:off x="9500725" y="864900"/>
            <a:ext cx="60936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Finance: Risk Management</a:t>
            </a:r>
            <a:endParaRPr sz="3000">
              <a:latin typeface="Times New Roman"/>
              <a:ea typeface="Times New Roman"/>
              <a:cs typeface="Times New Roman"/>
              <a:sym typeface="Times New Roman"/>
            </a:endParaRPr>
          </a:p>
        </p:txBody>
      </p:sp>
      <p:sp>
        <p:nvSpPr>
          <p:cNvPr id="145" name="Google Shape;145;g225e3142bdb_0_102"/>
          <p:cNvSpPr txBox="1"/>
          <p:nvPr/>
        </p:nvSpPr>
        <p:spPr>
          <a:xfrm>
            <a:off x="371300" y="5817900"/>
            <a:ext cx="125802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Sports: Record-breaking predictions</a:t>
            </a:r>
            <a:endParaRPr sz="3000">
              <a:latin typeface="Times New Roman"/>
              <a:ea typeface="Times New Roman"/>
              <a:cs typeface="Times New Roman"/>
              <a:sym typeface="Times New Roman"/>
            </a:endParaRPr>
          </a:p>
        </p:txBody>
      </p:sp>
      <p:pic>
        <p:nvPicPr>
          <p:cNvPr id="146" name="Google Shape;146;g225e3142bdb_0_102"/>
          <p:cNvPicPr preferRelativeResize="0"/>
          <p:nvPr/>
        </p:nvPicPr>
        <p:blipFill>
          <a:blip r:embed="rId3">
            <a:alphaModFix/>
          </a:blip>
          <a:stretch>
            <a:fillRect/>
          </a:stretch>
        </p:blipFill>
        <p:spPr>
          <a:xfrm>
            <a:off x="371300" y="2462800"/>
            <a:ext cx="6661427" cy="3051900"/>
          </a:xfrm>
          <a:prstGeom prst="rect">
            <a:avLst/>
          </a:prstGeom>
          <a:noFill/>
          <a:ln>
            <a:noFill/>
          </a:ln>
        </p:spPr>
      </p:pic>
      <p:pic>
        <p:nvPicPr>
          <p:cNvPr id="147" name="Google Shape;147;g225e3142bdb_0_102"/>
          <p:cNvPicPr preferRelativeResize="0"/>
          <p:nvPr/>
        </p:nvPicPr>
        <p:blipFill>
          <a:blip r:embed="rId4">
            <a:alphaModFix/>
          </a:blip>
          <a:stretch>
            <a:fillRect/>
          </a:stretch>
        </p:blipFill>
        <p:spPr>
          <a:xfrm>
            <a:off x="371300" y="6767600"/>
            <a:ext cx="6661426" cy="2983857"/>
          </a:xfrm>
          <a:prstGeom prst="rect">
            <a:avLst/>
          </a:prstGeom>
          <a:noFill/>
          <a:ln>
            <a:noFill/>
          </a:ln>
        </p:spPr>
      </p:pic>
      <p:pic>
        <p:nvPicPr>
          <p:cNvPr id="148" name="Google Shape;148;g225e3142bdb_0_102"/>
          <p:cNvPicPr preferRelativeResize="0"/>
          <p:nvPr/>
        </p:nvPicPr>
        <p:blipFill>
          <a:blip r:embed="rId5">
            <a:alphaModFix/>
          </a:blip>
          <a:stretch>
            <a:fillRect/>
          </a:stretch>
        </p:blipFill>
        <p:spPr>
          <a:xfrm>
            <a:off x="9603650" y="2057425"/>
            <a:ext cx="8116474" cy="689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4f11b61acd_0_41"/>
          <p:cNvSpPr txBox="1"/>
          <p:nvPr/>
        </p:nvSpPr>
        <p:spPr>
          <a:xfrm>
            <a:off x="1593252" y="4730000"/>
            <a:ext cx="67542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000000"/>
                </a:solidFill>
                <a:latin typeface="Montserrat"/>
                <a:ea typeface="Montserrat"/>
                <a:cs typeface="Montserrat"/>
                <a:sym typeface="Montserrat"/>
              </a:rPr>
              <a:t>P</a:t>
            </a:r>
            <a:r>
              <a:rPr lang="en-US" sz="8000" b="1">
                <a:latin typeface="Montserrat"/>
                <a:ea typeface="Montserrat"/>
                <a:cs typeface="Montserrat"/>
                <a:sym typeface="Montserrat"/>
              </a:rPr>
              <a:t>roject</a:t>
            </a:r>
            <a:endParaRPr/>
          </a:p>
        </p:txBody>
      </p:sp>
      <p:sp>
        <p:nvSpPr>
          <p:cNvPr id="319" name="Google Shape;319;g24f11b61acd_0_41"/>
          <p:cNvSpPr txBox="1"/>
          <p:nvPr/>
        </p:nvSpPr>
        <p:spPr>
          <a:xfrm>
            <a:off x="1597178" y="3313820"/>
            <a:ext cx="5703900" cy="1539000"/>
          </a:xfrm>
          <a:prstGeom prst="rect">
            <a:avLst/>
          </a:prstGeom>
          <a:noFill/>
          <a:ln>
            <a:noFill/>
          </a:ln>
        </p:spPr>
        <p:txBody>
          <a:bodyPr spcFirstLastPara="1" wrap="square" lIns="0" tIns="0" rIns="0" bIns="0" anchor="t" anchorCtr="0">
            <a:spAutoFit/>
          </a:bodyPr>
          <a:lstStyle/>
          <a:p>
            <a:pPr marL="0" marR="0" lvl="0" indent="0" algn="l" rtl="0">
              <a:lnSpc>
                <a:spcPct val="106000"/>
              </a:lnSpc>
              <a:spcBef>
                <a:spcPts val="0"/>
              </a:spcBef>
              <a:spcAft>
                <a:spcPts val="0"/>
              </a:spcAft>
              <a:buNone/>
            </a:pPr>
            <a:r>
              <a:rPr lang="en-US" sz="9999" dirty="0"/>
              <a:t>Our</a:t>
            </a:r>
            <a:endParaRPr dirty="0"/>
          </a:p>
        </p:txBody>
      </p:sp>
      <p:grpSp>
        <p:nvGrpSpPr>
          <p:cNvPr id="320" name="Google Shape;320;g24f11b61acd_0_41"/>
          <p:cNvGrpSpPr/>
          <p:nvPr/>
        </p:nvGrpSpPr>
        <p:grpSpPr>
          <a:xfrm rot="-1330816">
            <a:off x="9116691" y="-139305"/>
            <a:ext cx="9235917" cy="10431634"/>
            <a:chOff x="0" y="-38100"/>
            <a:chExt cx="2432511" cy="2747433"/>
          </a:xfrm>
        </p:grpSpPr>
        <p:sp>
          <p:nvSpPr>
            <p:cNvPr id="321" name="Google Shape;321;g24f11b61acd_0_41"/>
            <p:cNvSpPr/>
            <p:nvPr/>
          </p:nvSpPr>
          <p:spPr>
            <a:xfrm>
              <a:off x="0" y="0"/>
              <a:ext cx="2432511" cy="2709333"/>
            </a:xfrm>
            <a:custGeom>
              <a:avLst/>
              <a:gdLst/>
              <a:ahLst/>
              <a:cxnLst/>
              <a:rect l="l" t="t" r="r" b="b"/>
              <a:pathLst>
                <a:path w="2432511" h="2709333" extrusionOk="0">
                  <a:moveTo>
                    <a:pt x="0" y="0"/>
                  </a:moveTo>
                  <a:lnTo>
                    <a:pt x="2432511" y="0"/>
                  </a:lnTo>
                  <a:lnTo>
                    <a:pt x="2432511" y="2709333"/>
                  </a:lnTo>
                  <a:lnTo>
                    <a:pt x="0" y="2709333"/>
                  </a:lnTo>
                  <a:close/>
                </a:path>
              </a:pathLst>
            </a:custGeom>
            <a:solidFill>
              <a:srgbClr val="FFF6E3"/>
            </a:solidFill>
            <a:ln>
              <a:noFill/>
            </a:ln>
          </p:spPr>
        </p:sp>
        <p:sp>
          <p:nvSpPr>
            <p:cNvPr id="322" name="Google Shape;322;g24f11b61acd_0_4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3" name="Google Shape;323;g24f11b61acd_0_41"/>
          <p:cNvSpPr txBox="1"/>
          <p:nvPr/>
        </p:nvSpPr>
        <p:spPr>
          <a:xfrm>
            <a:off x="11298676" y="2197335"/>
            <a:ext cx="44709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324" name="Google Shape;324;g24f11b61acd_0_41"/>
          <p:cNvGrpSpPr/>
          <p:nvPr/>
        </p:nvGrpSpPr>
        <p:grpSpPr>
          <a:xfrm>
            <a:off x="10287000" y="4441350"/>
            <a:ext cx="7575004" cy="3561559"/>
            <a:chOff x="0" y="-95250"/>
            <a:chExt cx="7138149" cy="4748746"/>
          </a:xfrm>
        </p:grpSpPr>
        <p:sp>
          <p:nvSpPr>
            <p:cNvPr id="325" name="Google Shape;325;g24f11b61acd_0_41"/>
            <p:cNvSpPr txBox="1"/>
            <p:nvPr/>
          </p:nvSpPr>
          <p:spPr>
            <a:xfrm>
              <a:off x="0" y="-63931"/>
              <a:ext cx="2005800" cy="1436400"/>
            </a:xfrm>
            <a:prstGeom prst="rect">
              <a:avLst/>
            </a:prstGeom>
            <a:noFill/>
            <a:ln>
              <a:noFill/>
            </a:ln>
          </p:spPr>
          <p:txBody>
            <a:bodyPr spcFirstLastPara="1" wrap="square" lIns="0" tIns="0" rIns="0" bIns="0" anchor="t" anchorCtr="0">
              <a:spAutoFit/>
            </a:bodyPr>
            <a:lstStyle/>
            <a:p>
              <a:pPr marL="0" marR="0" lvl="1" indent="0" algn="ctr" rtl="0">
                <a:lnSpc>
                  <a:spcPct val="150007"/>
                </a:lnSpc>
                <a:spcBef>
                  <a:spcPts val="0"/>
                </a:spcBef>
                <a:spcAft>
                  <a:spcPts val="0"/>
                </a:spcAft>
                <a:buNone/>
              </a:pPr>
              <a:r>
                <a:rPr lang="en-US" sz="6999" b="1" i="0" u="none" strike="noStrike" cap="none">
                  <a:solidFill>
                    <a:srgbClr val="000000"/>
                  </a:solidFill>
                  <a:latin typeface="Montserrat"/>
                  <a:ea typeface="Montserrat"/>
                  <a:cs typeface="Montserrat"/>
                  <a:sym typeface="Montserrat"/>
                </a:rPr>
                <a:t>02</a:t>
              </a:r>
              <a:endParaRPr/>
            </a:p>
          </p:txBody>
        </p:sp>
        <p:sp>
          <p:nvSpPr>
            <p:cNvPr id="326" name="Google Shape;326;g24f11b61acd_0_41"/>
            <p:cNvSpPr txBox="1"/>
            <p:nvPr/>
          </p:nvSpPr>
          <p:spPr>
            <a:xfrm>
              <a:off x="2360595" y="-95250"/>
              <a:ext cx="47775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000" dirty="0">
                  <a:solidFill>
                    <a:schemeClr val="dk1"/>
                  </a:solidFill>
                  <a:latin typeface="Times New Roman"/>
                  <a:ea typeface="Times New Roman"/>
                  <a:cs typeface="Times New Roman"/>
                  <a:sym typeface="Times New Roman"/>
                </a:rPr>
                <a:t>Tesla, Inc</a:t>
              </a:r>
              <a:endParaRPr dirty="0"/>
            </a:p>
          </p:txBody>
        </p:sp>
        <p:sp>
          <p:nvSpPr>
            <p:cNvPr id="327" name="Google Shape;327;g24f11b61acd_0_41"/>
            <p:cNvSpPr txBox="1"/>
            <p:nvPr/>
          </p:nvSpPr>
          <p:spPr>
            <a:xfrm>
              <a:off x="2321349" y="762196"/>
              <a:ext cx="4816800" cy="3891300"/>
            </a:xfrm>
            <a:prstGeom prst="rect">
              <a:avLst/>
            </a:prstGeom>
            <a:noFill/>
            <a:ln>
              <a:noFill/>
            </a:ln>
          </p:spPr>
          <p:txBody>
            <a:bodyPr spcFirstLastPara="1" wrap="square" lIns="0" tIns="0" rIns="0" bIns="0" anchor="t" anchorCtr="0">
              <a:spAutoFit/>
            </a:bodyPr>
            <a:lstStyle/>
            <a:p>
              <a:pPr marL="914400" lvl="1" indent="-381000" algn="l" rtl="0">
                <a:lnSpc>
                  <a:spcPct val="115000"/>
                </a:lnSpc>
                <a:spcBef>
                  <a:spcPts val="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American multinational automotive and clean energy company</a:t>
              </a:r>
              <a:endParaRPr sz="2400" dirty="0">
                <a:solidFill>
                  <a:schemeClr val="dk1"/>
                </a:solidFill>
                <a:latin typeface="Times New Roman"/>
                <a:ea typeface="Times New Roman"/>
                <a:cs typeface="Times New Roman"/>
                <a:sym typeface="Times New Roman"/>
              </a:endParaRPr>
            </a:p>
            <a:p>
              <a:pPr marL="914400" lvl="1" indent="-381000" algn="l" rtl="0">
                <a:lnSpc>
                  <a:spcPct val="115000"/>
                </a:lnSpc>
                <a:spcBef>
                  <a:spcPts val="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Traded on NASDAQ as TSLA</a:t>
              </a:r>
              <a:endParaRPr sz="2400" dirty="0">
                <a:solidFill>
                  <a:schemeClr val="dk1"/>
                </a:solidFill>
                <a:latin typeface="Times New Roman"/>
                <a:ea typeface="Times New Roman"/>
                <a:cs typeface="Times New Roman"/>
                <a:sym typeface="Times New Roman"/>
              </a:endParaRPr>
            </a:p>
            <a:p>
              <a:pPr marL="914400" lvl="1" indent="-381000" algn="l" rtl="0">
                <a:lnSpc>
                  <a:spcPct val="115000"/>
                </a:lnSpc>
                <a:spcBef>
                  <a:spcPts val="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Founded in 2003</a:t>
              </a:r>
              <a:endParaRPr sz="2400" dirty="0">
                <a:solidFill>
                  <a:schemeClr val="dk1"/>
                </a:solidFill>
                <a:latin typeface="Times New Roman"/>
                <a:ea typeface="Times New Roman"/>
                <a:cs typeface="Times New Roman"/>
                <a:sym typeface="Times New Roman"/>
              </a:endParaRPr>
            </a:p>
            <a:p>
              <a:pPr marL="914400" lvl="1" indent="-381000" algn="l" rtl="0">
                <a:lnSpc>
                  <a:spcPct val="115000"/>
                </a:lnSpc>
                <a:spcBef>
                  <a:spcPts val="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Revenue in 2022: 81.46 Billion USD</a:t>
              </a:r>
              <a:endParaRPr sz="2400" dirty="0">
                <a:latin typeface="Montserrat"/>
                <a:ea typeface="Montserrat"/>
                <a:cs typeface="Montserrat"/>
                <a:sym typeface="Montserrat"/>
              </a:endParaRPr>
            </a:p>
          </p:txBody>
        </p:sp>
      </p:grpSp>
      <p:pic>
        <p:nvPicPr>
          <p:cNvPr id="328" name="Google Shape;328;g24f11b61acd_0_41"/>
          <p:cNvPicPr preferRelativeResize="0"/>
          <p:nvPr/>
        </p:nvPicPr>
        <p:blipFill>
          <a:blip r:embed="rId3">
            <a:alphaModFix/>
          </a:blip>
          <a:stretch>
            <a:fillRect/>
          </a:stretch>
        </p:blipFill>
        <p:spPr>
          <a:xfrm>
            <a:off x="218401" y="8806075"/>
            <a:ext cx="1306725" cy="1280050"/>
          </a:xfrm>
          <a:prstGeom prst="rect">
            <a:avLst/>
          </a:prstGeom>
          <a:noFill/>
          <a:ln>
            <a:noFill/>
          </a:ln>
        </p:spPr>
      </p:pic>
      <p:grpSp>
        <p:nvGrpSpPr>
          <p:cNvPr id="329" name="Google Shape;329;g24f11b61acd_0_41"/>
          <p:cNvGrpSpPr/>
          <p:nvPr/>
        </p:nvGrpSpPr>
        <p:grpSpPr>
          <a:xfrm>
            <a:off x="9315775" y="1461887"/>
            <a:ext cx="7575004" cy="2212744"/>
            <a:chOff x="-1058825" y="-4271067"/>
            <a:chExt cx="7138149" cy="2950326"/>
          </a:xfrm>
        </p:grpSpPr>
        <p:sp>
          <p:nvSpPr>
            <p:cNvPr id="330" name="Google Shape;330;g24f11b61acd_0_41"/>
            <p:cNvSpPr txBox="1"/>
            <p:nvPr/>
          </p:nvSpPr>
          <p:spPr>
            <a:xfrm>
              <a:off x="-1058825" y="-4239748"/>
              <a:ext cx="2005800" cy="1436400"/>
            </a:xfrm>
            <a:prstGeom prst="rect">
              <a:avLst/>
            </a:prstGeom>
            <a:noFill/>
            <a:ln>
              <a:noFill/>
            </a:ln>
          </p:spPr>
          <p:txBody>
            <a:bodyPr spcFirstLastPara="1" wrap="square" lIns="0" tIns="0" rIns="0" bIns="0" anchor="t" anchorCtr="0">
              <a:spAutoFit/>
            </a:bodyPr>
            <a:lstStyle/>
            <a:p>
              <a:pPr marL="0" marR="0" lvl="1" indent="0" algn="ctr" rtl="0">
                <a:lnSpc>
                  <a:spcPct val="150007"/>
                </a:lnSpc>
                <a:spcBef>
                  <a:spcPts val="0"/>
                </a:spcBef>
                <a:spcAft>
                  <a:spcPts val="0"/>
                </a:spcAft>
                <a:buNone/>
              </a:pPr>
              <a:r>
                <a:rPr lang="en-US" sz="6999" b="1" i="0" u="none" strike="noStrike" cap="none">
                  <a:solidFill>
                    <a:srgbClr val="000000"/>
                  </a:solidFill>
                  <a:latin typeface="Montserrat"/>
                  <a:ea typeface="Montserrat"/>
                  <a:cs typeface="Montserrat"/>
                  <a:sym typeface="Montserrat"/>
                </a:rPr>
                <a:t>0</a:t>
              </a:r>
              <a:r>
                <a:rPr lang="en-US" sz="6999" b="1">
                  <a:latin typeface="Montserrat"/>
                  <a:ea typeface="Montserrat"/>
                  <a:cs typeface="Montserrat"/>
                  <a:sym typeface="Montserrat"/>
                </a:rPr>
                <a:t>1</a:t>
              </a:r>
              <a:endParaRPr/>
            </a:p>
          </p:txBody>
        </p:sp>
        <p:sp>
          <p:nvSpPr>
            <p:cNvPr id="331" name="Google Shape;331;g24f11b61acd_0_41"/>
            <p:cNvSpPr txBox="1"/>
            <p:nvPr/>
          </p:nvSpPr>
          <p:spPr>
            <a:xfrm>
              <a:off x="1301770" y="-4271067"/>
              <a:ext cx="47775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000" dirty="0">
                  <a:solidFill>
                    <a:schemeClr val="dk1"/>
                  </a:solidFill>
                  <a:latin typeface="Times New Roman"/>
                  <a:ea typeface="Times New Roman"/>
                  <a:cs typeface="Times New Roman"/>
                  <a:sym typeface="Times New Roman"/>
                </a:rPr>
                <a:t>Research Question</a:t>
              </a:r>
              <a:endParaRPr dirty="0"/>
            </a:p>
          </p:txBody>
        </p:sp>
        <p:sp>
          <p:nvSpPr>
            <p:cNvPr id="332" name="Google Shape;332;g24f11b61acd_0_41"/>
            <p:cNvSpPr txBox="1"/>
            <p:nvPr/>
          </p:nvSpPr>
          <p:spPr>
            <a:xfrm>
              <a:off x="1262524" y="-3413621"/>
              <a:ext cx="4816800" cy="2092880"/>
            </a:xfrm>
            <a:prstGeom prst="rect">
              <a:avLst/>
            </a:prstGeom>
            <a:noFill/>
            <a:ln>
              <a:noFill/>
            </a:ln>
          </p:spPr>
          <p:txBody>
            <a:bodyPr spcFirstLastPara="1" wrap="square" lIns="0" tIns="0" rIns="0" bIns="0" anchor="t" anchorCtr="0">
              <a:spAutoFit/>
            </a:bodyPr>
            <a:lstStyle/>
            <a:p>
              <a:pPr marL="914400" lvl="1" indent="-419100" algn="l" rtl="0">
                <a:spcBef>
                  <a:spcPts val="0"/>
                </a:spcBef>
                <a:spcAft>
                  <a:spcPts val="0"/>
                </a:spcAft>
                <a:buClr>
                  <a:schemeClr val="dk1"/>
                </a:buClr>
                <a:buSzPts val="3000"/>
                <a:buFont typeface="Times New Roman"/>
                <a:buChar char="○"/>
              </a:pPr>
              <a:r>
                <a:rPr lang="en-US" sz="2400" i="1" dirty="0">
                  <a:solidFill>
                    <a:schemeClr val="dk1"/>
                  </a:solidFill>
                  <a:latin typeface="Times New Roman"/>
                  <a:ea typeface="Times New Roman"/>
                  <a:cs typeface="Times New Roman"/>
                  <a:sym typeface="Times New Roman"/>
                </a:rPr>
                <a:t>”How can we use EVT to understand Tesla stock performance?"</a:t>
              </a:r>
              <a:endParaRPr sz="2400" i="1" dirty="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3000" i="1" dirty="0">
                <a:solidFill>
                  <a:schemeClr val="dk1"/>
                </a:solidFill>
                <a:latin typeface="Times New Roman"/>
                <a:ea typeface="Times New Roman"/>
                <a:cs typeface="Times New Roman"/>
                <a:sym typeface="Times New Roma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g24d2c1472ab_0_0"/>
          <p:cNvGrpSpPr/>
          <p:nvPr/>
        </p:nvGrpSpPr>
        <p:grpSpPr>
          <a:xfrm>
            <a:off x="7226300" y="-506104"/>
            <a:ext cx="11274386" cy="11154616"/>
            <a:chOff x="0" y="-38100"/>
            <a:chExt cx="2969366" cy="2937822"/>
          </a:xfrm>
        </p:grpSpPr>
        <p:sp>
          <p:nvSpPr>
            <p:cNvPr id="338" name="Google Shape;338;g24d2c1472ab_0_0"/>
            <p:cNvSpPr/>
            <p:nvPr/>
          </p:nvSpPr>
          <p:spPr>
            <a:xfrm>
              <a:off x="0" y="0"/>
              <a:ext cx="2969366" cy="2899722"/>
            </a:xfrm>
            <a:custGeom>
              <a:avLst/>
              <a:gdLst/>
              <a:ahLst/>
              <a:cxnLst/>
              <a:rect l="l" t="t" r="r" b="b"/>
              <a:pathLst>
                <a:path w="2969366" h="2899722" extrusionOk="0">
                  <a:moveTo>
                    <a:pt x="0" y="0"/>
                  </a:moveTo>
                  <a:lnTo>
                    <a:pt x="2969366" y="0"/>
                  </a:lnTo>
                  <a:lnTo>
                    <a:pt x="2969366" y="2899722"/>
                  </a:lnTo>
                  <a:lnTo>
                    <a:pt x="0" y="2899722"/>
                  </a:lnTo>
                  <a:close/>
                </a:path>
              </a:pathLst>
            </a:custGeom>
            <a:solidFill>
              <a:srgbClr val="FFF6E3"/>
            </a:solidFill>
            <a:ln>
              <a:noFill/>
            </a:ln>
          </p:spPr>
        </p:sp>
        <p:sp>
          <p:nvSpPr>
            <p:cNvPr id="339" name="Google Shape;339;g24d2c1472ab_0_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0" name="Google Shape;340;g24d2c1472ab_0_0"/>
          <p:cNvSpPr txBox="1"/>
          <p:nvPr/>
        </p:nvSpPr>
        <p:spPr>
          <a:xfrm>
            <a:off x="1560664" y="1862192"/>
            <a:ext cx="5252100" cy="15390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US" sz="9999" dirty="0"/>
              <a:t>Data</a:t>
            </a:r>
            <a:endParaRPr dirty="0"/>
          </a:p>
        </p:txBody>
      </p:sp>
      <p:sp>
        <p:nvSpPr>
          <p:cNvPr id="341" name="Google Shape;341;g24d2c1472ab_0_0"/>
          <p:cNvSpPr txBox="1"/>
          <p:nvPr/>
        </p:nvSpPr>
        <p:spPr>
          <a:xfrm>
            <a:off x="1560664" y="3132596"/>
            <a:ext cx="5252100" cy="12315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None/>
            </a:pPr>
            <a:r>
              <a:rPr lang="en-US" sz="8000" b="1">
                <a:latin typeface="Montserrat"/>
                <a:ea typeface="Montserrat"/>
                <a:cs typeface="Montserrat"/>
                <a:sym typeface="Montserrat"/>
              </a:rPr>
              <a:t>Set</a:t>
            </a:r>
            <a:endParaRPr/>
          </a:p>
        </p:txBody>
      </p:sp>
      <p:pic>
        <p:nvPicPr>
          <p:cNvPr id="342" name="Google Shape;342;g24d2c1472ab_0_0"/>
          <p:cNvPicPr preferRelativeResize="0"/>
          <p:nvPr/>
        </p:nvPicPr>
        <p:blipFill>
          <a:blip r:embed="rId3">
            <a:alphaModFix/>
          </a:blip>
          <a:stretch>
            <a:fillRect/>
          </a:stretch>
        </p:blipFill>
        <p:spPr>
          <a:xfrm>
            <a:off x="8019829" y="977263"/>
            <a:ext cx="9687301" cy="8187875"/>
          </a:xfrm>
          <a:prstGeom prst="rect">
            <a:avLst/>
          </a:prstGeom>
          <a:noFill/>
          <a:ln>
            <a:noFill/>
          </a:ln>
        </p:spPr>
      </p:pic>
      <p:sp>
        <p:nvSpPr>
          <p:cNvPr id="343" name="Google Shape;343;g24d2c1472ab_0_0"/>
          <p:cNvSpPr txBox="1"/>
          <p:nvPr/>
        </p:nvSpPr>
        <p:spPr>
          <a:xfrm>
            <a:off x="1560675" y="4865000"/>
            <a:ext cx="4601100" cy="38064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2517 observations for the 10-year period of 05/30/2013 - 05/26/2023</a:t>
            </a:r>
            <a:endParaRPr sz="2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Obtained on Yahoo Finance</a:t>
            </a:r>
            <a:endParaRPr sz="2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Variable of interest: Adjusted Close Values </a:t>
            </a:r>
            <a:endParaRPr sz="2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g24d2c1472ab_0_18"/>
          <p:cNvGrpSpPr/>
          <p:nvPr/>
        </p:nvGrpSpPr>
        <p:grpSpPr>
          <a:xfrm>
            <a:off x="9144000" y="-291768"/>
            <a:ext cx="9254389" cy="10725943"/>
            <a:chOff x="0" y="-38100"/>
            <a:chExt cx="2437354" cy="2824921"/>
          </a:xfrm>
        </p:grpSpPr>
        <p:sp>
          <p:nvSpPr>
            <p:cNvPr id="349" name="Google Shape;349;g24d2c1472ab_0_18"/>
            <p:cNvSpPr/>
            <p:nvPr/>
          </p:nvSpPr>
          <p:spPr>
            <a:xfrm>
              <a:off x="0" y="0"/>
              <a:ext cx="2437354" cy="2786821"/>
            </a:xfrm>
            <a:custGeom>
              <a:avLst/>
              <a:gdLst/>
              <a:ahLst/>
              <a:cxnLst/>
              <a:rect l="l" t="t" r="r" b="b"/>
              <a:pathLst>
                <a:path w="2437354" h="2786821" extrusionOk="0">
                  <a:moveTo>
                    <a:pt x="0" y="0"/>
                  </a:moveTo>
                  <a:lnTo>
                    <a:pt x="2437354" y="0"/>
                  </a:lnTo>
                  <a:lnTo>
                    <a:pt x="2437354" y="2786821"/>
                  </a:lnTo>
                  <a:lnTo>
                    <a:pt x="0" y="2786821"/>
                  </a:lnTo>
                  <a:close/>
                </a:path>
              </a:pathLst>
            </a:custGeom>
            <a:solidFill>
              <a:srgbClr val="FFF6E3"/>
            </a:solidFill>
            <a:ln>
              <a:noFill/>
            </a:ln>
          </p:spPr>
        </p:sp>
        <p:sp>
          <p:nvSpPr>
            <p:cNvPr id="350" name="Google Shape;350;g24d2c1472ab_0_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1" name="Google Shape;351;g24d2c1472ab_0_18"/>
          <p:cNvSpPr txBox="1"/>
          <p:nvPr/>
        </p:nvSpPr>
        <p:spPr>
          <a:xfrm>
            <a:off x="506850" y="2257300"/>
            <a:ext cx="8130300" cy="1508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900" b="1">
                <a:latin typeface="Montserrat"/>
                <a:ea typeface="Montserrat"/>
                <a:cs typeface="Montserrat"/>
                <a:sym typeface="Montserrat"/>
              </a:rPr>
              <a:t>Frequency of Maximum </a:t>
            </a:r>
            <a:endParaRPr sz="4900" b="1">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4900" b="1">
                <a:latin typeface="Montserrat"/>
                <a:ea typeface="Montserrat"/>
                <a:cs typeface="Montserrat"/>
                <a:sym typeface="Montserrat"/>
              </a:rPr>
              <a:t>Negative Log Return</a:t>
            </a:r>
            <a:endParaRPr sz="100"/>
          </a:p>
        </p:txBody>
      </p:sp>
      <p:pic>
        <p:nvPicPr>
          <p:cNvPr id="352" name="Google Shape;352;g24d2c1472ab_0_18"/>
          <p:cNvPicPr preferRelativeResize="0"/>
          <p:nvPr/>
        </p:nvPicPr>
        <p:blipFill>
          <a:blip r:embed="rId3">
            <a:alphaModFix/>
          </a:blip>
          <a:stretch>
            <a:fillRect/>
          </a:stretch>
        </p:blipFill>
        <p:spPr>
          <a:xfrm>
            <a:off x="10163448" y="2257289"/>
            <a:ext cx="7215499" cy="5772411"/>
          </a:xfrm>
          <a:prstGeom prst="rect">
            <a:avLst/>
          </a:prstGeom>
          <a:noFill/>
          <a:ln>
            <a:noFill/>
          </a:ln>
        </p:spPr>
      </p:pic>
      <p:sp>
        <p:nvSpPr>
          <p:cNvPr id="353" name="Google Shape;353;g24d2c1472ab_0_18"/>
          <p:cNvSpPr txBox="1"/>
          <p:nvPr/>
        </p:nvSpPr>
        <p:spPr>
          <a:xfrm>
            <a:off x="506850" y="4426938"/>
            <a:ext cx="73821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n = 22</a:t>
            </a:r>
            <a:endParaRPr sz="2400">
              <a:latin typeface="Times New Roman"/>
              <a:ea typeface="Times New Roman"/>
              <a:cs typeface="Times New Roman"/>
              <a:sym typeface="Times New Roman"/>
            </a:endParaRPr>
          </a:p>
        </p:txBody>
      </p:sp>
      <p:sp>
        <p:nvSpPr>
          <p:cNvPr id="354" name="Google Shape;354;g24d2c1472ab_0_18"/>
          <p:cNvSpPr txBox="1"/>
          <p:nvPr/>
        </p:nvSpPr>
        <p:spPr>
          <a:xfrm>
            <a:off x="506850" y="7185575"/>
            <a:ext cx="7557000" cy="22653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Fitting to GED</a:t>
            </a:r>
            <a:endParaRPr sz="3000">
              <a:solidFill>
                <a:schemeClr val="dk1"/>
              </a:solidFill>
              <a:latin typeface="Times New Roman"/>
              <a:ea typeface="Times New Roman"/>
              <a:cs typeface="Times New Roman"/>
              <a:sym typeface="Times New Roman"/>
            </a:endParaRPr>
          </a:p>
          <a:p>
            <a:pPr marL="914400" lvl="1"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μ = 0.04832916</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θ = 0.02608783</a:t>
            </a:r>
            <a:endParaRPr sz="3000">
              <a:solidFill>
                <a:schemeClr val="dk1"/>
              </a:solidFill>
              <a:latin typeface="Times New Roman"/>
              <a:ea typeface="Times New Roman"/>
              <a:cs typeface="Times New Roman"/>
              <a:sym typeface="Times New Roman"/>
            </a:endParaRPr>
          </a:p>
          <a:p>
            <a:pPr marL="914400" lvl="1" indent="-419100" algn="l" rtl="0">
              <a:spcBef>
                <a:spcPts val="64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ξ = 0.146346</a:t>
            </a:r>
            <a:endParaRPr sz="3000">
              <a:solidFill>
                <a:schemeClr val="dk1"/>
              </a:solidFill>
              <a:latin typeface="Times New Roman"/>
              <a:ea typeface="Times New Roman"/>
              <a:cs typeface="Times New Roman"/>
              <a:sym typeface="Times New Roman"/>
            </a:endParaRPr>
          </a:p>
        </p:txBody>
      </p:sp>
      <p:sp>
        <p:nvSpPr>
          <p:cNvPr id="355" name="Google Shape;355;g24d2c1472ab_0_18"/>
          <p:cNvSpPr txBox="1"/>
          <p:nvPr/>
        </p:nvSpPr>
        <p:spPr>
          <a:xfrm>
            <a:off x="506850" y="5489450"/>
            <a:ext cx="7382100" cy="12801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800"/>
              </a:spcBef>
              <a:spcAft>
                <a:spcPts val="0"/>
              </a:spcAft>
              <a:buSzPts val="3000"/>
              <a:buFont typeface="Times New Roman"/>
              <a:buChar char="●"/>
            </a:pPr>
            <a:r>
              <a:rPr lang="en-US" sz="3000">
                <a:solidFill>
                  <a:schemeClr val="dk1"/>
                </a:solidFill>
                <a:latin typeface="Calibri"/>
                <a:ea typeface="Calibri"/>
                <a:cs typeface="Calibri"/>
                <a:sym typeface="Calibri"/>
              </a:rPr>
              <a:t>log returns were calculated as:</a:t>
            </a:r>
            <a:endParaRPr sz="3000">
              <a:solidFill>
                <a:schemeClr val="dk1"/>
              </a:solidFill>
              <a:latin typeface="Calibri"/>
              <a:ea typeface="Calibri"/>
              <a:cs typeface="Calibri"/>
              <a:sym typeface="Calibri"/>
            </a:endParaRPr>
          </a:p>
          <a:p>
            <a:pPr marL="0" lvl="0" indent="457200" algn="l" rtl="0">
              <a:lnSpc>
                <a:spcPct val="115000"/>
              </a:lnSpc>
              <a:spcBef>
                <a:spcPts val="800"/>
              </a:spcBef>
              <a:spcAft>
                <a:spcPts val="0"/>
              </a:spcAft>
              <a:buNone/>
            </a:pPr>
            <a:r>
              <a:rPr lang="en-US" sz="3000">
                <a:solidFill>
                  <a:schemeClr val="dk1"/>
                </a:solidFill>
                <a:latin typeface="Calibri"/>
                <a:ea typeface="Calibri"/>
                <a:cs typeface="Calibri"/>
                <a:sym typeface="Calibri"/>
              </a:rPr>
              <a:t>ΔX</a:t>
            </a:r>
            <a:r>
              <a:rPr lang="en-US" sz="3000" baseline="-25000">
                <a:solidFill>
                  <a:schemeClr val="dk1"/>
                </a:solidFill>
                <a:latin typeface="Calibri"/>
                <a:ea typeface="Calibri"/>
                <a:cs typeface="Calibri"/>
                <a:sym typeface="Calibri"/>
              </a:rPr>
              <a:t>i</a:t>
            </a:r>
            <a:r>
              <a:rPr lang="en-US" sz="3000">
                <a:solidFill>
                  <a:schemeClr val="dk1"/>
                </a:solidFill>
                <a:latin typeface="Calibri"/>
                <a:ea typeface="Calibri"/>
                <a:cs typeface="Calibri"/>
                <a:sym typeface="Calibri"/>
              </a:rPr>
              <a:t> = ln (S</a:t>
            </a:r>
            <a:r>
              <a:rPr lang="en-US" sz="3000" baseline="-25000">
                <a:solidFill>
                  <a:schemeClr val="dk1"/>
                </a:solidFill>
                <a:latin typeface="Calibri"/>
                <a:ea typeface="Calibri"/>
                <a:cs typeface="Calibri"/>
                <a:sym typeface="Calibri"/>
              </a:rPr>
              <a:t>i</a:t>
            </a:r>
            <a:r>
              <a:rPr lang="en-US" sz="3000">
                <a:solidFill>
                  <a:schemeClr val="dk1"/>
                </a:solidFill>
                <a:latin typeface="Calibri"/>
                <a:ea typeface="Calibri"/>
                <a:cs typeface="Calibri"/>
                <a:sym typeface="Calibri"/>
              </a:rPr>
              <a:t>/S</a:t>
            </a:r>
            <a:r>
              <a:rPr lang="en-US" sz="3000" baseline="-25000">
                <a:solidFill>
                  <a:schemeClr val="dk1"/>
                </a:solidFill>
                <a:latin typeface="Calibri"/>
                <a:ea typeface="Calibri"/>
                <a:cs typeface="Calibri"/>
                <a:sym typeface="Calibri"/>
              </a:rPr>
              <a:t>i+1</a:t>
            </a:r>
            <a:r>
              <a:rPr lang="en-US" sz="3000">
                <a:solidFill>
                  <a:schemeClr val="dk1"/>
                </a:solidFill>
                <a:latin typeface="Calibri"/>
                <a:ea typeface="Calibri"/>
                <a:cs typeface="Calibri"/>
                <a:sym typeface="Calibri"/>
              </a:rPr>
              <a:t>)</a:t>
            </a:r>
            <a:endParaRPr sz="3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0" name="Google Shape;360;g24d2c1472ab_0_51"/>
          <p:cNvGrpSpPr/>
          <p:nvPr/>
        </p:nvGrpSpPr>
        <p:grpSpPr>
          <a:xfrm>
            <a:off x="-191351" y="-421058"/>
            <a:ext cx="9335411" cy="10984527"/>
            <a:chOff x="0" y="-38100"/>
            <a:chExt cx="2458693" cy="2893025"/>
          </a:xfrm>
        </p:grpSpPr>
        <p:sp>
          <p:nvSpPr>
            <p:cNvPr id="361" name="Google Shape;361;g24d2c1472ab_0_51"/>
            <p:cNvSpPr/>
            <p:nvPr/>
          </p:nvSpPr>
          <p:spPr>
            <a:xfrm>
              <a:off x="0" y="0"/>
              <a:ext cx="2458693" cy="2854925"/>
            </a:xfrm>
            <a:custGeom>
              <a:avLst/>
              <a:gdLst/>
              <a:ahLst/>
              <a:cxnLst/>
              <a:rect l="l" t="t" r="r" b="b"/>
              <a:pathLst>
                <a:path w="2458693" h="2854925" extrusionOk="0">
                  <a:moveTo>
                    <a:pt x="0" y="0"/>
                  </a:moveTo>
                  <a:lnTo>
                    <a:pt x="2458693" y="0"/>
                  </a:lnTo>
                  <a:lnTo>
                    <a:pt x="2458693" y="2854925"/>
                  </a:lnTo>
                  <a:lnTo>
                    <a:pt x="0" y="2854925"/>
                  </a:lnTo>
                  <a:close/>
                </a:path>
              </a:pathLst>
            </a:custGeom>
            <a:solidFill>
              <a:srgbClr val="FFF6E3"/>
            </a:solidFill>
            <a:ln>
              <a:noFill/>
            </a:ln>
          </p:spPr>
        </p:sp>
        <p:sp>
          <p:nvSpPr>
            <p:cNvPr id="362" name="Google Shape;362;g24d2c1472ab_0_5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3" name="Google Shape;363;g24d2c1472ab_0_51"/>
          <p:cNvSpPr txBox="1"/>
          <p:nvPr/>
        </p:nvSpPr>
        <p:spPr>
          <a:xfrm>
            <a:off x="1394926" y="4245426"/>
            <a:ext cx="63540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a:latin typeface="Montserrat"/>
                <a:ea typeface="Montserrat"/>
                <a:cs typeface="Montserrat"/>
                <a:sym typeface="Montserrat"/>
              </a:rPr>
              <a:t>QQ-Plot</a:t>
            </a:r>
            <a:endParaRPr/>
          </a:p>
        </p:txBody>
      </p:sp>
      <p:sp>
        <p:nvSpPr>
          <p:cNvPr id="364" name="Google Shape;364;g24d2c1472ab_0_51"/>
          <p:cNvSpPr txBox="1"/>
          <p:nvPr/>
        </p:nvSpPr>
        <p:spPr>
          <a:xfrm>
            <a:off x="1394926" y="5876034"/>
            <a:ext cx="6354000" cy="738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latin typeface="Montserrat"/>
                <a:ea typeface="Montserrat"/>
                <a:cs typeface="Montserrat"/>
                <a:sym typeface="Montserrat"/>
              </a:rPr>
              <a:t>We can see from the plot that the GED quite a good fit when n=22</a:t>
            </a:r>
            <a:endParaRPr/>
          </a:p>
        </p:txBody>
      </p:sp>
      <p:sp>
        <p:nvSpPr>
          <p:cNvPr id="365" name="Google Shape;365;g24d2c1472ab_0_51"/>
          <p:cNvSpPr txBox="1"/>
          <p:nvPr/>
        </p:nvSpPr>
        <p:spPr>
          <a:xfrm>
            <a:off x="1394926" y="3076818"/>
            <a:ext cx="6354000" cy="1539000"/>
          </a:xfrm>
          <a:prstGeom prst="rect">
            <a:avLst/>
          </a:prstGeom>
          <a:noFill/>
          <a:ln>
            <a:noFill/>
          </a:ln>
        </p:spPr>
        <p:txBody>
          <a:bodyPr spcFirstLastPara="1" wrap="square" lIns="0" tIns="0" rIns="0" bIns="0" anchor="t" anchorCtr="0">
            <a:spAutoFit/>
          </a:bodyPr>
          <a:lstStyle/>
          <a:p>
            <a:pPr marL="0" marR="0" lvl="0" indent="0" algn="l" rtl="0">
              <a:lnSpc>
                <a:spcPct val="106000"/>
              </a:lnSpc>
              <a:spcBef>
                <a:spcPts val="0"/>
              </a:spcBef>
              <a:spcAft>
                <a:spcPts val="0"/>
              </a:spcAft>
              <a:buNone/>
            </a:pPr>
            <a:r>
              <a:rPr lang="en-US" sz="9999" dirty="0"/>
              <a:t>GED</a:t>
            </a:r>
            <a:endParaRPr dirty="0"/>
          </a:p>
        </p:txBody>
      </p:sp>
      <p:pic>
        <p:nvPicPr>
          <p:cNvPr id="366" name="Google Shape;366;g24d2c1472ab_0_51"/>
          <p:cNvPicPr preferRelativeResize="0"/>
          <p:nvPr/>
        </p:nvPicPr>
        <p:blipFill>
          <a:blip r:embed="rId3">
            <a:alphaModFix/>
          </a:blip>
          <a:stretch>
            <a:fillRect/>
          </a:stretch>
        </p:blipFill>
        <p:spPr>
          <a:xfrm>
            <a:off x="9773610" y="1870813"/>
            <a:ext cx="8001000" cy="64008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723</Words>
  <Application>Microsoft Macintosh PowerPoint</Application>
  <PresentationFormat>Custom</PresentationFormat>
  <Paragraphs>104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Montserrat</vt:lpstr>
      <vt:lpstr>source-serif-pro</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 Lee</cp:lastModifiedBy>
  <cp:revision>2</cp:revision>
  <dcterms:created xsi:type="dcterms:W3CDTF">2006-08-16T00:00:00Z</dcterms:created>
  <dcterms:modified xsi:type="dcterms:W3CDTF">2023-06-06T21:32:19Z</dcterms:modified>
</cp:coreProperties>
</file>